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8" r:id="rId2"/>
    <p:sldId id="257" r:id="rId3"/>
    <p:sldId id="286" r:id="rId4"/>
    <p:sldId id="287" r:id="rId5"/>
    <p:sldId id="290" r:id="rId6"/>
    <p:sldId id="291" r:id="rId7"/>
    <p:sldId id="292" r:id="rId8"/>
    <p:sldId id="293" r:id="rId9"/>
    <p:sldId id="294" r:id="rId10"/>
    <p:sldId id="289" r:id="rId11"/>
    <p:sldId id="295" r:id="rId12"/>
    <p:sldId id="296" r:id="rId13"/>
    <p:sldId id="297" r:id="rId14"/>
    <p:sldId id="298" r:id="rId15"/>
    <p:sldId id="300" r:id="rId16"/>
    <p:sldId id="301" r:id="rId17"/>
    <p:sldId id="302" r:id="rId18"/>
    <p:sldId id="303" r:id="rId19"/>
    <p:sldId id="304" r:id="rId20"/>
    <p:sldId id="305" r:id="rId21"/>
    <p:sldId id="306" r:id="rId22"/>
    <p:sldId id="307" r:id="rId23"/>
    <p:sldId id="310" r:id="rId24"/>
    <p:sldId id="311" r:id="rId25"/>
    <p:sldId id="313" r:id="rId26"/>
    <p:sldId id="314" r:id="rId27"/>
    <p:sldId id="315" r:id="rId28"/>
    <p:sldId id="312" r:id="rId29"/>
    <p:sldId id="316" r:id="rId30"/>
    <p:sldId id="317" r:id="rId31"/>
    <p:sldId id="318" r:id="rId32"/>
    <p:sldId id="308" r:id="rId33"/>
    <p:sldId id="319" r:id="rId34"/>
    <p:sldId id="309" r:id="rId35"/>
    <p:sldId id="320" r:id="rId36"/>
    <p:sldId id="321" r:id="rId37"/>
    <p:sldId id="326" r:id="rId38"/>
    <p:sldId id="327" r:id="rId39"/>
    <p:sldId id="328" r:id="rId40"/>
    <p:sldId id="322" r:id="rId41"/>
    <p:sldId id="323" r:id="rId42"/>
    <p:sldId id="324" r:id="rId43"/>
    <p:sldId id="330" r:id="rId44"/>
    <p:sldId id="329" r:id="rId45"/>
    <p:sldId id="325" r:id="rId46"/>
    <p:sldId id="299" r:id="rId47"/>
    <p:sldId id="331" r:id="rId48"/>
    <p:sldId id="261" r:id="rId49"/>
    <p:sldId id="26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p:restoredTop sz="96327"/>
  </p:normalViewPr>
  <p:slideViewPr>
    <p:cSldViewPr snapToGrid="0">
      <p:cViewPr varScale="1">
        <p:scale>
          <a:sx n="158" d="100"/>
          <a:sy n="158" d="100"/>
        </p:scale>
        <p:origin x="224"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26BEE-3CAE-A64D-8118-6AA1D996A865}"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94687-F6C4-A945-9AFD-BC1B6A448076}" type="slidenum">
              <a:rPr lang="en-US" smtClean="0"/>
              <a:t>‹#›</a:t>
            </a:fld>
            <a:endParaRPr lang="en-US"/>
          </a:p>
        </p:txBody>
      </p:sp>
    </p:spTree>
    <p:extLst>
      <p:ext uri="{BB962C8B-B14F-4D97-AF65-F5344CB8AC3E}">
        <p14:creationId xmlns:p14="http://schemas.microsoft.com/office/powerpoint/2010/main" val="2726669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5B1D8A-43B8-9F42-82C0-0C77CB191BE6}" type="slidenum">
              <a:rPr lang="en-US" smtClean="0"/>
              <a:t>1</a:t>
            </a:fld>
            <a:endParaRPr lang="en-US"/>
          </a:p>
        </p:txBody>
      </p:sp>
    </p:spTree>
    <p:extLst>
      <p:ext uri="{BB962C8B-B14F-4D97-AF65-F5344CB8AC3E}">
        <p14:creationId xmlns:p14="http://schemas.microsoft.com/office/powerpoint/2010/main" val="3448196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9A45-D5F3-B795-2898-AEE0EA2DB73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FCC3DB2-421C-6257-2B89-D730C218B3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047029-A78D-7DA4-B791-BC5525695FBC}"/>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5" name="Footer Placeholder 4">
            <a:extLst>
              <a:ext uri="{FF2B5EF4-FFF2-40B4-BE49-F238E27FC236}">
                <a16:creationId xmlns:a16="http://schemas.microsoft.com/office/drawing/2014/main" id="{CFB2783B-B17D-7AA4-D96A-5C9F9790B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6F72B-1B4D-0C38-D891-B7B9E3FEEA53}"/>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3581551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7A9A-A0AD-6902-DBBD-58782CD4CB6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4AF235-5F99-2EAA-A381-4C0F6216960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F099CC-4DFF-8756-B933-CF0885AE8303}"/>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5" name="Footer Placeholder 4">
            <a:extLst>
              <a:ext uri="{FF2B5EF4-FFF2-40B4-BE49-F238E27FC236}">
                <a16:creationId xmlns:a16="http://schemas.microsoft.com/office/drawing/2014/main" id="{8F7369F0-D0FB-CAFE-BA04-4527811A0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15DD-B19B-FA2E-4850-546FFADD4352}"/>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4273112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27CD0D-7CAF-A68D-EBFA-B873FB0C534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2CC2CA-BDE0-8F4D-9811-F0D76137A08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68E09F-27D7-5969-E18B-E2DD91174903}"/>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5" name="Footer Placeholder 4">
            <a:extLst>
              <a:ext uri="{FF2B5EF4-FFF2-40B4-BE49-F238E27FC236}">
                <a16:creationId xmlns:a16="http://schemas.microsoft.com/office/drawing/2014/main" id="{B08572AB-6C40-913E-261A-3306AABED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3296D5-389B-6AD2-BD6B-7B42C51B1456}"/>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68839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5B3B7-C87C-6BCF-353C-87CF10FC74B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B30BADC-FDEE-1DD7-188E-7C771C562B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13064A-FC0F-9022-B3E1-5A17C83FA0D4}"/>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5" name="Footer Placeholder 4">
            <a:extLst>
              <a:ext uri="{FF2B5EF4-FFF2-40B4-BE49-F238E27FC236}">
                <a16:creationId xmlns:a16="http://schemas.microsoft.com/office/drawing/2014/main" id="{5B2603BE-9063-5CD5-2A76-7E5381FA7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C69E0-E758-D7F8-8B2C-62BD373B13A6}"/>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3869324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4B66-102A-36B8-6C89-02E77A6D810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5508BDB-5889-3CB9-807F-D435D666BE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5D109D-3B47-E564-A3B5-B0973B9EA866}"/>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5" name="Footer Placeholder 4">
            <a:extLst>
              <a:ext uri="{FF2B5EF4-FFF2-40B4-BE49-F238E27FC236}">
                <a16:creationId xmlns:a16="http://schemas.microsoft.com/office/drawing/2014/main" id="{7630881B-178B-8327-502D-FCDFA3EAA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1A19FB-97A6-AF4C-F37B-9508BCF380CA}"/>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2390002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6639-BBC5-A461-FF12-467CCD2EB3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1BB98B3-9709-CC39-9B63-42C517367A9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6A7AEE-8958-17EE-F3B1-5CE1F0A38FD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EAAE7D3-D488-22B5-91FE-B406AB623C32}"/>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6" name="Footer Placeholder 5">
            <a:extLst>
              <a:ext uri="{FF2B5EF4-FFF2-40B4-BE49-F238E27FC236}">
                <a16:creationId xmlns:a16="http://schemas.microsoft.com/office/drawing/2014/main" id="{A072E1AF-D634-CA7E-FED6-106577314E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9A9832-FC29-4463-6F54-0994D61809AE}"/>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1248035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6974-C376-DB6F-9B57-15EF9A8D3A2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2E61AB3-579B-B505-3F1E-878BD4D33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97C7E44-ABAD-8F51-DFB1-D9E5F904478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E6FD4E5-A0FB-E810-B11B-ADE16BC1B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4BE10BC-3FBF-921C-C32E-1202A40783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49D516-21BE-6070-0B76-35F3B8CEF036}"/>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8" name="Footer Placeholder 7">
            <a:extLst>
              <a:ext uri="{FF2B5EF4-FFF2-40B4-BE49-F238E27FC236}">
                <a16:creationId xmlns:a16="http://schemas.microsoft.com/office/drawing/2014/main" id="{5720DC6E-5A11-D4BB-E246-80FFA1541C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3EC802-0B36-EC0D-FB6D-7C1A62159683}"/>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885711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3F98-4921-E4D2-EF13-CF6B952C5A1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325DBF4-FE47-A327-EAD8-98D6EFB03042}"/>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4" name="Footer Placeholder 3">
            <a:extLst>
              <a:ext uri="{FF2B5EF4-FFF2-40B4-BE49-F238E27FC236}">
                <a16:creationId xmlns:a16="http://schemas.microsoft.com/office/drawing/2014/main" id="{AC35BD68-7BA7-E1A4-3586-1CF96E9A13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4FF287-A5D3-346B-854C-D878BE6D90D3}"/>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424769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E355FF-32B9-69D1-EE7B-4C45F5620D4F}"/>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3" name="Footer Placeholder 2">
            <a:extLst>
              <a:ext uri="{FF2B5EF4-FFF2-40B4-BE49-F238E27FC236}">
                <a16:creationId xmlns:a16="http://schemas.microsoft.com/office/drawing/2014/main" id="{B4936683-F737-E8E1-CD49-9F2E5B4E00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57BEE2-9721-DA5C-0E54-EC02CE8A9606}"/>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3983815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60FC4-9E41-1264-2E6D-50644B0FD2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A90B9D6-656F-3A71-EFA0-CCE8D03ECA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0CB5FF9-B1B8-61E2-CE37-536652A87A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762C35-D658-0D3D-952C-7B98AE0DD882}"/>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6" name="Footer Placeholder 5">
            <a:extLst>
              <a:ext uri="{FF2B5EF4-FFF2-40B4-BE49-F238E27FC236}">
                <a16:creationId xmlns:a16="http://schemas.microsoft.com/office/drawing/2014/main" id="{C8B4E91E-58B2-A94A-45BD-216F992D5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47823-F48E-DFF7-AAE0-5FBDB360F0FB}"/>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3550854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40C8-A180-E163-C1BB-585A1154AE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5CF369A-9E00-2919-C7C5-059F7A30C8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374A38-17C3-FD61-2CF7-7EC7AAB77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BFA1FDD-73E8-430C-E51C-E56CF8F8F76D}"/>
              </a:ext>
            </a:extLst>
          </p:cNvPr>
          <p:cNvSpPr>
            <a:spLocks noGrp="1"/>
          </p:cNvSpPr>
          <p:nvPr>
            <p:ph type="dt" sz="half" idx="10"/>
          </p:nvPr>
        </p:nvSpPr>
        <p:spPr/>
        <p:txBody>
          <a:bodyPr/>
          <a:lstStyle/>
          <a:p>
            <a:fld id="{594EDCD7-361A-604B-BDD3-F5C3E4060928}" type="datetimeFigureOut">
              <a:rPr lang="en-US" smtClean="0"/>
              <a:t>4/18/23</a:t>
            </a:fld>
            <a:endParaRPr lang="en-US"/>
          </a:p>
        </p:txBody>
      </p:sp>
      <p:sp>
        <p:nvSpPr>
          <p:cNvPr id="6" name="Footer Placeholder 5">
            <a:extLst>
              <a:ext uri="{FF2B5EF4-FFF2-40B4-BE49-F238E27FC236}">
                <a16:creationId xmlns:a16="http://schemas.microsoft.com/office/drawing/2014/main" id="{697568C6-2EF8-017C-8AC0-0476A5A8BD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E88EE-9826-007C-7689-8F53A331ED09}"/>
              </a:ext>
            </a:extLst>
          </p:cNvPr>
          <p:cNvSpPr>
            <a:spLocks noGrp="1"/>
          </p:cNvSpPr>
          <p:nvPr>
            <p:ph type="sldNum" sz="quarter" idx="12"/>
          </p:nvPr>
        </p:nvSpPr>
        <p:spPr/>
        <p:txBody>
          <a:bodyPr/>
          <a:lstStyle/>
          <a:p>
            <a:fld id="{B561CB52-31B2-ED45-9C51-AFD32E6C6761}" type="slidenum">
              <a:rPr lang="en-US" smtClean="0"/>
              <a:t>‹#›</a:t>
            </a:fld>
            <a:endParaRPr lang="en-US"/>
          </a:p>
        </p:txBody>
      </p:sp>
    </p:spTree>
    <p:extLst>
      <p:ext uri="{BB962C8B-B14F-4D97-AF65-F5344CB8AC3E}">
        <p14:creationId xmlns:p14="http://schemas.microsoft.com/office/powerpoint/2010/main" val="46016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F47221-6901-2A4A-35F3-D1247B100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37C28ED-AF32-663E-0521-82A2353225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FC7313-E5D6-3CBC-0C7A-49D89758C6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EDCD7-361A-604B-BDD3-F5C3E4060928}" type="datetimeFigureOut">
              <a:rPr lang="en-US" smtClean="0"/>
              <a:t>4/18/23</a:t>
            </a:fld>
            <a:endParaRPr lang="en-US"/>
          </a:p>
        </p:txBody>
      </p:sp>
      <p:sp>
        <p:nvSpPr>
          <p:cNvPr id="5" name="Footer Placeholder 4">
            <a:extLst>
              <a:ext uri="{FF2B5EF4-FFF2-40B4-BE49-F238E27FC236}">
                <a16:creationId xmlns:a16="http://schemas.microsoft.com/office/drawing/2014/main" id="{4863D33A-DCC4-456D-EB37-C5A9D3BE8B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C030A3-0C88-23A0-4901-0A259F6C55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61CB52-31B2-ED45-9C51-AFD32E6C6761}" type="slidenum">
              <a:rPr lang="en-US" smtClean="0"/>
              <a:t>‹#›</a:t>
            </a:fld>
            <a:endParaRPr lang="en-US"/>
          </a:p>
        </p:txBody>
      </p:sp>
    </p:spTree>
    <p:extLst>
      <p:ext uri="{BB962C8B-B14F-4D97-AF65-F5344CB8AC3E}">
        <p14:creationId xmlns:p14="http://schemas.microsoft.com/office/powerpoint/2010/main" val="3802411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03C3-1074-29C5-657B-A0FEE836A669}"/>
              </a:ext>
            </a:extLst>
          </p:cNvPr>
          <p:cNvSpPr>
            <a:spLocks noGrp="1"/>
          </p:cNvSpPr>
          <p:nvPr>
            <p:ph type="title"/>
          </p:nvPr>
        </p:nvSpPr>
        <p:spPr/>
        <p:txBody>
          <a:bodyPr/>
          <a:lstStyle/>
          <a:p>
            <a:pPr algn="ctr"/>
            <a:r>
              <a:rPr lang="en-US" dirty="0"/>
              <a:t>Welcome</a:t>
            </a:r>
          </a:p>
        </p:txBody>
      </p:sp>
      <p:pic>
        <p:nvPicPr>
          <p:cNvPr id="5" name="Content Placeholder 4">
            <a:extLst>
              <a:ext uri="{FF2B5EF4-FFF2-40B4-BE49-F238E27FC236}">
                <a16:creationId xmlns:a16="http://schemas.microsoft.com/office/drawing/2014/main" id="{79C66F65-FA80-12A5-0F99-2A068248FC9B}"/>
              </a:ext>
            </a:extLst>
          </p:cNvPr>
          <p:cNvPicPr>
            <a:picLocks noGrp="1" noChangeAspect="1"/>
          </p:cNvPicPr>
          <p:nvPr>
            <p:ph idx="1"/>
          </p:nvPr>
        </p:nvPicPr>
        <p:blipFill>
          <a:blip r:embed="rId3"/>
          <a:stretch>
            <a:fillRect/>
          </a:stretch>
        </p:blipFill>
        <p:spPr>
          <a:xfrm>
            <a:off x="2526520" y="1690688"/>
            <a:ext cx="7138960" cy="3993356"/>
          </a:xfrm>
        </p:spPr>
      </p:pic>
    </p:spTree>
    <p:extLst>
      <p:ext uri="{BB962C8B-B14F-4D97-AF65-F5344CB8AC3E}">
        <p14:creationId xmlns:p14="http://schemas.microsoft.com/office/powerpoint/2010/main" val="632004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C345-9B2E-4E36-5F9C-CFDC70146444}"/>
              </a:ext>
            </a:extLst>
          </p:cNvPr>
          <p:cNvSpPr>
            <a:spLocks noGrp="1"/>
          </p:cNvSpPr>
          <p:nvPr>
            <p:ph type="title"/>
          </p:nvPr>
        </p:nvSpPr>
        <p:spPr/>
        <p:txBody>
          <a:bodyPr/>
          <a:lstStyle/>
          <a:p>
            <a:r>
              <a:rPr lang="en-US" dirty="0"/>
              <a:t>Flowcharts</a:t>
            </a:r>
          </a:p>
        </p:txBody>
      </p:sp>
      <p:sp>
        <p:nvSpPr>
          <p:cNvPr id="3" name="Content Placeholder 2">
            <a:extLst>
              <a:ext uri="{FF2B5EF4-FFF2-40B4-BE49-F238E27FC236}">
                <a16:creationId xmlns:a16="http://schemas.microsoft.com/office/drawing/2014/main" id="{7E74B5AC-F117-1205-F200-9182A1D32A56}"/>
              </a:ext>
            </a:extLst>
          </p:cNvPr>
          <p:cNvSpPr>
            <a:spLocks noGrp="1"/>
          </p:cNvSpPr>
          <p:nvPr>
            <p:ph idx="1"/>
          </p:nvPr>
        </p:nvSpPr>
        <p:spPr>
          <a:xfrm>
            <a:off x="838199" y="1825625"/>
            <a:ext cx="7805737" cy="4351338"/>
          </a:xfrm>
        </p:spPr>
        <p:txBody>
          <a:bodyPr/>
          <a:lstStyle/>
          <a:p>
            <a:r>
              <a:rPr lang="en-IN" b="0" i="0" dirty="0">
                <a:solidFill>
                  <a:srgbClr val="000000"/>
                </a:solidFill>
                <a:effectLst/>
                <a:latin typeface="var(--font-family-body)"/>
              </a:rPr>
              <a:t>In </a:t>
            </a:r>
            <a:r>
              <a:rPr lang="en-IN" b="1" i="0" dirty="0">
                <a:solidFill>
                  <a:srgbClr val="000000"/>
                </a:solidFill>
                <a:effectLst/>
                <a:latin typeface="var(--font-family-body)"/>
              </a:rPr>
              <a:t>Flowcharts</a:t>
            </a:r>
            <a:r>
              <a:rPr lang="en-IN" b="0" i="0" dirty="0">
                <a:solidFill>
                  <a:srgbClr val="000000"/>
                </a:solidFill>
                <a:effectLst/>
                <a:latin typeface="var(--font-family-body)"/>
              </a:rPr>
              <a:t>, the individual activities are a bit more difficult to read and edit, but the flows between them are much clearer.</a:t>
            </a:r>
          </a:p>
          <a:p>
            <a:pPr marL="0" indent="0">
              <a:buNone/>
            </a:pPr>
            <a:endParaRPr lang="en-IN" dirty="0">
              <a:solidFill>
                <a:srgbClr val="000000"/>
              </a:solidFill>
              <a:latin typeface="var(--font-family-body)"/>
            </a:endParaRPr>
          </a:p>
          <a:p>
            <a:r>
              <a:rPr lang="en-IN" b="0" i="0" dirty="0">
                <a:solidFill>
                  <a:srgbClr val="000000"/>
                </a:solidFill>
                <a:effectLst/>
                <a:latin typeface="var(--font-family-body)"/>
              </a:rPr>
              <a:t>Use flowcharts when decision points and branching are needed to accommodate complex scenarios and decision mechanisms.</a:t>
            </a:r>
          </a:p>
          <a:p>
            <a:endParaRPr lang="en-US" dirty="0"/>
          </a:p>
        </p:txBody>
      </p:sp>
      <p:pic>
        <p:nvPicPr>
          <p:cNvPr id="1028" name="Picture 4">
            <a:extLst>
              <a:ext uri="{FF2B5EF4-FFF2-40B4-BE49-F238E27FC236}">
                <a16:creationId xmlns:a16="http://schemas.microsoft.com/office/drawing/2014/main" id="{1E74DD8F-F441-584B-494F-78477DBB4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3937" y="0"/>
            <a:ext cx="3548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150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50266-B2EF-1404-C9AC-1D57D93112DC}"/>
              </a:ext>
            </a:extLst>
          </p:cNvPr>
          <p:cNvSpPr>
            <a:spLocks noGrp="1"/>
          </p:cNvSpPr>
          <p:nvPr>
            <p:ph type="title"/>
          </p:nvPr>
        </p:nvSpPr>
        <p:spPr/>
        <p:txBody>
          <a:bodyPr>
            <a:normAutofit/>
          </a:bodyPr>
          <a:lstStyle/>
          <a:p>
            <a:r>
              <a:rPr lang="en-US" dirty="0"/>
              <a:t>The control flow statements</a:t>
            </a:r>
          </a:p>
        </p:txBody>
      </p:sp>
      <p:sp>
        <p:nvSpPr>
          <p:cNvPr id="3" name="Content Placeholder 2">
            <a:extLst>
              <a:ext uri="{FF2B5EF4-FFF2-40B4-BE49-F238E27FC236}">
                <a16:creationId xmlns:a16="http://schemas.microsoft.com/office/drawing/2014/main" id="{598B9EF5-ABA6-CE4A-3D3E-DCD5FD4F0E01}"/>
              </a:ext>
            </a:extLst>
          </p:cNvPr>
          <p:cNvSpPr>
            <a:spLocks noGrp="1"/>
          </p:cNvSpPr>
          <p:nvPr>
            <p:ph idx="1"/>
          </p:nvPr>
        </p:nvSpPr>
        <p:spPr/>
        <p:txBody>
          <a:bodyPr/>
          <a:lstStyle/>
          <a:p>
            <a:r>
              <a:rPr lang="en-IN" b="0" i="0" dirty="0">
                <a:solidFill>
                  <a:srgbClr val="000000"/>
                </a:solidFill>
                <a:effectLst/>
                <a:latin typeface="Inter"/>
              </a:rPr>
              <a:t>These are activities and methods that define the decisions to be made during the execution of a workflow.</a:t>
            </a:r>
          </a:p>
          <a:p>
            <a:r>
              <a:rPr lang="en-IN" b="0" i="0" dirty="0">
                <a:solidFill>
                  <a:srgbClr val="000000"/>
                </a:solidFill>
                <a:effectLst/>
                <a:latin typeface="Inter"/>
              </a:rPr>
              <a:t>The most common control flow statements are </a:t>
            </a:r>
            <a:r>
              <a:rPr lang="en-IN" b="1" i="0" dirty="0">
                <a:solidFill>
                  <a:srgbClr val="000000"/>
                </a:solidFill>
                <a:effectLst/>
                <a:latin typeface="Inter"/>
              </a:rPr>
              <a:t>If</a:t>
            </a:r>
            <a:r>
              <a:rPr lang="en-IN" b="0" i="0" dirty="0">
                <a:solidFill>
                  <a:srgbClr val="000000"/>
                </a:solidFill>
                <a:effectLst/>
                <a:latin typeface="Inter"/>
              </a:rPr>
              <a:t>, </a:t>
            </a:r>
            <a:r>
              <a:rPr lang="en-IN" b="1" i="0" dirty="0">
                <a:solidFill>
                  <a:srgbClr val="000000"/>
                </a:solidFill>
                <a:effectLst/>
                <a:latin typeface="Inter"/>
              </a:rPr>
              <a:t>While</a:t>
            </a:r>
            <a:r>
              <a:rPr lang="en-IN" b="0" i="0" dirty="0">
                <a:solidFill>
                  <a:srgbClr val="000000"/>
                </a:solidFill>
                <a:effectLst/>
                <a:latin typeface="Inter"/>
              </a:rPr>
              <a:t>, </a:t>
            </a:r>
            <a:r>
              <a:rPr lang="en-IN" b="1" i="0" dirty="0">
                <a:solidFill>
                  <a:srgbClr val="000000"/>
                </a:solidFill>
                <a:effectLst/>
                <a:latin typeface="Inter"/>
              </a:rPr>
              <a:t>Do While</a:t>
            </a:r>
            <a:r>
              <a:rPr lang="en-IN" b="0" i="0" dirty="0">
                <a:solidFill>
                  <a:srgbClr val="000000"/>
                </a:solidFill>
                <a:effectLst/>
                <a:latin typeface="Inter"/>
              </a:rPr>
              <a:t>, </a:t>
            </a:r>
            <a:r>
              <a:rPr lang="en-IN" b="1" i="0" dirty="0">
                <a:solidFill>
                  <a:srgbClr val="000000"/>
                </a:solidFill>
                <a:effectLst/>
                <a:latin typeface="Inter"/>
              </a:rPr>
              <a:t>For Each</a:t>
            </a:r>
            <a:r>
              <a:rPr lang="en-IN" b="0" i="0" dirty="0">
                <a:solidFill>
                  <a:srgbClr val="000000"/>
                </a:solidFill>
                <a:effectLst/>
                <a:latin typeface="Inter"/>
              </a:rPr>
              <a:t>, </a:t>
            </a:r>
            <a:r>
              <a:rPr lang="en-IN" b="1" i="0" dirty="0">
                <a:solidFill>
                  <a:srgbClr val="000000"/>
                </a:solidFill>
                <a:effectLst/>
                <a:latin typeface="Inter"/>
              </a:rPr>
              <a:t>Switch</a:t>
            </a:r>
            <a:r>
              <a:rPr lang="en-IN" b="0" i="0" dirty="0">
                <a:solidFill>
                  <a:srgbClr val="000000"/>
                </a:solidFill>
                <a:effectLst/>
                <a:latin typeface="Inter"/>
              </a:rPr>
              <a:t>, and</a:t>
            </a:r>
            <a:r>
              <a:rPr lang="en-IN" b="1" i="0" dirty="0">
                <a:solidFill>
                  <a:srgbClr val="000000"/>
                </a:solidFill>
                <a:effectLst/>
                <a:latin typeface="Inter"/>
              </a:rPr>
              <a:t> Parallel</a:t>
            </a:r>
            <a:r>
              <a:rPr lang="en-IN" b="0" i="0" dirty="0">
                <a:solidFill>
                  <a:srgbClr val="000000"/>
                </a:solidFill>
                <a:effectLst/>
                <a:latin typeface="Inter"/>
              </a:rPr>
              <a:t>. </a:t>
            </a:r>
          </a:p>
          <a:p>
            <a:endParaRPr lang="en-US" dirty="0"/>
          </a:p>
        </p:txBody>
      </p:sp>
    </p:spTree>
    <p:extLst>
      <p:ext uri="{BB962C8B-B14F-4D97-AF65-F5344CB8AC3E}">
        <p14:creationId xmlns:p14="http://schemas.microsoft.com/office/powerpoint/2010/main" val="2255352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5717-2764-1F46-2820-B23B9606C02F}"/>
              </a:ext>
            </a:extLst>
          </p:cNvPr>
          <p:cNvSpPr>
            <a:spLocks noGrp="1"/>
          </p:cNvSpPr>
          <p:nvPr>
            <p:ph type="title"/>
          </p:nvPr>
        </p:nvSpPr>
        <p:spPr/>
        <p:txBody>
          <a:bodyPr/>
          <a:lstStyle/>
          <a:p>
            <a:r>
              <a:rPr lang="en-IN" dirty="0"/>
              <a:t>They are of 3 types:</a:t>
            </a:r>
            <a:endParaRPr lang="en-US" dirty="0"/>
          </a:p>
        </p:txBody>
      </p:sp>
      <p:sp>
        <p:nvSpPr>
          <p:cNvPr id="3" name="Content Placeholder 2">
            <a:extLst>
              <a:ext uri="{FF2B5EF4-FFF2-40B4-BE49-F238E27FC236}">
                <a16:creationId xmlns:a16="http://schemas.microsoft.com/office/drawing/2014/main" id="{C451C8A9-458A-9DF7-B013-2E0381039F60}"/>
              </a:ext>
            </a:extLst>
          </p:cNvPr>
          <p:cNvSpPr>
            <a:spLocks noGrp="1"/>
          </p:cNvSpPr>
          <p:nvPr>
            <p:ph idx="1"/>
          </p:nvPr>
        </p:nvSpPr>
        <p:spPr>
          <a:xfrm>
            <a:off x="669235" y="1845503"/>
            <a:ext cx="7808843" cy="4351338"/>
          </a:xfrm>
        </p:spPr>
        <p:txBody>
          <a:bodyPr/>
          <a:lstStyle/>
          <a:p>
            <a:pPr algn="l" fontAlgn="base">
              <a:buFont typeface="Arial" panose="020B0604020202020204" pitchFamily="34" charset="0"/>
              <a:buChar char="•"/>
            </a:pPr>
            <a:r>
              <a:rPr lang="en-IN" b="0" i="0" dirty="0">
                <a:solidFill>
                  <a:srgbClr val="000000"/>
                </a:solidFill>
                <a:effectLst/>
                <a:latin typeface="var(--font-family-body)"/>
              </a:rPr>
              <a:t>The conditional, also known as decision-making activities such as If, Else If, and Switch.</a:t>
            </a:r>
          </a:p>
          <a:p>
            <a:pPr algn="l" fontAlgn="base">
              <a:buFont typeface="Arial" panose="020B0604020202020204" pitchFamily="34" charset="0"/>
              <a:buChar char="•"/>
            </a:pPr>
            <a:r>
              <a:rPr lang="en-IN" b="0" i="0" dirty="0">
                <a:solidFill>
                  <a:srgbClr val="000000"/>
                </a:solidFill>
                <a:effectLst/>
                <a:latin typeface="var(--font-family-body)"/>
              </a:rPr>
              <a:t>Loops such as While, Do While, and For Each.</a:t>
            </a:r>
          </a:p>
          <a:p>
            <a:pPr algn="l" fontAlgn="base">
              <a:buFont typeface="Arial" panose="020B0604020202020204" pitchFamily="34" charset="0"/>
              <a:buChar char="•"/>
            </a:pPr>
            <a:r>
              <a:rPr lang="en-IN" b="0" i="0" dirty="0">
                <a:solidFill>
                  <a:srgbClr val="000000"/>
                </a:solidFill>
                <a:effectLst/>
                <a:latin typeface="var(--font-family-body)"/>
              </a:rPr>
              <a:t>Parallel Activity that executes child activities asynchronously, in parallel.</a:t>
            </a:r>
          </a:p>
          <a:p>
            <a:endParaRPr lang="en-US" dirty="0"/>
          </a:p>
        </p:txBody>
      </p:sp>
      <p:pic>
        <p:nvPicPr>
          <p:cNvPr id="2050" name="Picture 2">
            <a:extLst>
              <a:ext uri="{FF2B5EF4-FFF2-40B4-BE49-F238E27FC236}">
                <a16:creationId xmlns:a16="http://schemas.microsoft.com/office/drawing/2014/main" id="{2D5E6737-512F-B5AC-0F4D-1EDEF58BA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8078" y="0"/>
            <a:ext cx="371392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57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9A43-D652-DD38-AF7E-7FF12525C74C}"/>
              </a:ext>
            </a:extLst>
          </p:cNvPr>
          <p:cNvSpPr>
            <a:spLocks noGrp="1"/>
          </p:cNvSpPr>
          <p:nvPr>
            <p:ph type="title"/>
          </p:nvPr>
        </p:nvSpPr>
        <p:spPr/>
        <p:txBody>
          <a:bodyPr/>
          <a:lstStyle/>
          <a:p>
            <a:r>
              <a:rPr lang="en-IN" dirty="0"/>
              <a:t>What is the importance of control flow?</a:t>
            </a:r>
            <a:endParaRPr lang="en-US" dirty="0"/>
          </a:p>
        </p:txBody>
      </p:sp>
      <p:sp>
        <p:nvSpPr>
          <p:cNvPr id="3" name="Content Placeholder 2">
            <a:extLst>
              <a:ext uri="{FF2B5EF4-FFF2-40B4-BE49-F238E27FC236}">
                <a16:creationId xmlns:a16="http://schemas.microsoft.com/office/drawing/2014/main" id="{C75E551F-7167-9783-3770-F871FC0BDE9E}"/>
              </a:ext>
            </a:extLst>
          </p:cNvPr>
          <p:cNvSpPr>
            <a:spLocks noGrp="1"/>
          </p:cNvSpPr>
          <p:nvPr>
            <p:ph idx="1"/>
          </p:nvPr>
        </p:nvSpPr>
        <p:spPr/>
        <p:txBody>
          <a:bodyPr>
            <a:normAutofit/>
          </a:bodyPr>
          <a:lstStyle/>
          <a:p>
            <a:r>
              <a:rPr lang="en-US" dirty="0"/>
              <a:t>Control flow takes care of the order in which the actions are performed in automation.</a:t>
            </a:r>
          </a:p>
          <a:p>
            <a:r>
              <a:rPr lang="en-US" dirty="0"/>
              <a:t>Activities like If/Else If, For Each, enable us to define rules and automate conditional statements within the project.</a:t>
            </a:r>
          </a:p>
          <a:p>
            <a:r>
              <a:rPr lang="en-US" dirty="0"/>
              <a:t>Loops enable us to run a part of the automation a specific number of times until a condition is met, or indefinitely.</a:t>
            </a:r>
          </a:p>
        </p:txBody>
      </p:sp>
    </p:spTree>
    <p:extLst>
      <p:ext uri="{BB962C8B-B14F-4D97-AF65-F5344CB8AC3E}">
        <p14:creationId xmlns:p14="http://schemas.microsoft.com/office/powerpoint/2010/main" val="342986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A246-AFC8-3890-F36D-F0A8B93A554C}"/>
              </a:ext>
            </a:extLst>
          </p:cNvPr>
          <p:cNvSpPr>
            <a:spLocks noGrp="1"/>
          </p:cNvSpPr>
          <p:nvPr>
            <p:ph type="title"/>
          </p:nvPr>
        </p:nvSpPr>
        <p:spPr/>
        <p:txBody>
          <a:bodyPr>
            <a:normAutofit/>
          </a:bodyPr>
          <a:lstStyle/>
          <a:p>
            <a:r>
              <a:rPr lang="en-US" dirty="0"/>
              <a:t>The “if” statement, What is it?</a:t>
            </a:r>
          </a:p>
        </p:txBody>
      </p:sp>
      <p:sp>
        <p:nvSpPr>
          <p:cNvPr id="3" name="Content Placeholder 2">
            <a:extLst>
              <a:ext uri="{FF2B5EF4-FFF2-40B4-BE49-F238E27FC236}">
                <a16:creationId xmlns:a16="http://schemas.microsoft.com/office/drawing/2014/main" id="{F4473340-97E7-E7DA-DC9F-2277238F830F}"/>
              </a:ext>
            </a:extLst>
          </p:cNvPr>
          <p:cNvSpPr>
            <a:spLocks noGrp="1"/>
          </p:cNvSpPr>
          <p:nvPr>
            <p:ph idx="1"/>
          </p:nvPr>
        </p:nvSpPr>
        <p:spPr/>
        <p:txBody>
          <a:bodyPr/>
          <a:lstStyle/>
          <a:p>
            <a:r>
              <a:rPr lang="en-US" dirty="0"/>
              <a:t>In UiPath, the If statement or If Activity is made up of the elements you'd expect it to be: </a:t>
            </a:r>
          </a:p>
          <a:p>
            <a:pPr lvl="1"/>
            <a:r>
              <a:rPr lang="en-US" dirty="0"/>
              <a:t>The Condition that's verified (with two potential outcomes – true or false).</a:t>
            </a:r>
          </a:p>
          <a:p>
            <a:pPr lvl="1"/>
            <a:r>
              <a:rPr lang="en-US" dirty="0"/>
              <a:t>The Then branch - is the set of actions to be executed when the condition is true.</a:t>
            </a:r>
          </a:p>
          <a:p>
            <a:pPr lvl="1"/>
            <a:r>
              <a:rPr lang="en-US" dirty="0"/>
              <a:t>The Else branch - is the set of actions to be executed when the condition is false.</a:t>
            </a:r>
          </a:p>
          <a:p>
            <a:endParaRPr lang="en-US" dirty="0"/>
          </a:p>
        </p:txBody>
      </p:sp>
    </p:spTree>
    <p:extLst>
      <p:ext uri="{BB962C8B-B14F-4D97-AF65-F5344CB8AC3E}">
        <p14:creationId xmlns:p14="http://schemas.microsoft.com/office/powerpoint/2010/main" val="1630866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A8FC-B749-94CC-CDD0-A03494820254}"/>
              </a:ext>
            </a:extLst>
          </p:cNvPr>
          <p:cNvSpPr>
            <a:spLocks noGrp="1"/>
          </p:cNvSpPr>
          <p:nvPr>
            <p:ph type="title"/>
          </p:nvPr>
        </p:nvSpPr>
        <p:spPr/>
        <p:txBody>
          <a:bodyPr/>
          <a:lstStyle/>
          <a:p>
            <a:r>
              <a:rPr lang="en-IN" dirty="0"/>
              <a:t>What's different b/w If and flowchart</a:t>
            </a:r>
            <a:endParaRPr lang="en-US" dirty="0"/>
          </a:p>
        </p:txBody>
      </p:sp>
      <p:sp>
        <p:nvSpPr>
          <p:cNvPr id="3" name="Content Placeholder 2">
            <a:extLst>
              <a:ext uri="{FF2B5EF4-FFF2-40B4-BE49-F238E27FC236}">
                <a16:creationId xmlns:a16="http://schemas.microsoft.com/office/drawing/2014/main" id="{65259299-EB94-5D37-3ECE-BE060B9E2048}"/>
              </a:ext>
            </a:extLst>
          </p:cNvPr>
          <p:cNvSpPr>
            <a:spLocks noGrp="1"/>
          </p:cNvSpPr>
          <p:nvPr>
            <p:ph idx="1"/>
          </p:nvPr>
        </p:nvSpPr>
        <p:spPr/>
        <p:txBody>
          <a:bodyPr/>
          <a:lstStyle/>
          <a:p>
            <a:pPr algn="l" fontAlgn="base"/>
            <a:r>
              <a:rPr lang="en-IN" b="0" i="0" dirty="0">
                <a:solidFill>
                  <a:srgbClr val="000000"/>
                </a:solidFill>
                <a:effectLst/>
                <a:latin typeface="Inter"/>
              </a:rPr>
              <a:t>There are two corresponding activities that </a:t>
            </a:r>
            <a:r>
              <a:rPr lang="en-IN" b="0" i="0" dirty="0" err="1">
                <a:solidFill>
                  <a:srgbClr val="000000"/>
                </a:solidFill>
                <a:effectLst/>
                <a:latin typeface="Inter"/>
              </a:rPr>
              <a:t>fulfill</a:t>
            </a:r>
            <a:r>
              <a:rPr lang="en-IN" b="0" i="0" dirty="0">
                <a:solidFill>
                  <a:srgbClr val="000000"/>
                </a:solidFill>
                <a:effectLst/>
                <a:latin typeface="Inter"/>
              </a:rPr>
              <a:t> the If statement role:</a:t>
            </a:r>
          </a:p>
          <a:p>
            <a:pPr lvl="1" fontAlgn="base"/>
            <a:r>
              <a:rPr lang="en-IN" b="0" i="0" dirty="0">
                <a:solidFill>
                  <a:srgbClr val="000000"/>
                </a:solidFill>
                <a:effectLst/>
                <a:latin typeface="var(--font-family-body)"/>
              </a:rPr>
              <a:t>The </a:t>
            </a:r>
            <a:r>
              <a:rPr lang="en-IN" b="1" i="0" dirty="0">
                <a:solidFill>
                  <a:srgbClr val="000000"/>
                </a:solidFill>
                <a:effectLst/>
                <a:latin typeface="var(--font-family-body)"/>
              </a:rPr>
              <a:t>If</a:t>
            </a:r>
            <a:r>
              <a:rPr lang="en-IN" b="0" i="0" dirty="0">
                <a:solidFill>
                  <a:srgbClr val="000000"/>
                </a:solidFill>
                <a:effectLst/>
                <a:latin typeface="var(--font-family-body)"/>
              </a:rPr>
              <a:t> activity in sequences makes decisions based on the value of the variable in use.</a:t>
            </a:r>
          </a:p>
          <a:p>
            <a:pPr lvl="1" fontAlgn="base"/>
            <a:r>
              <a:rPr lang="en-IN" b="0" i="0" dirty="0">
                <a:solidFill>
                  <a:srgbClr val="000000"/>
                </a:solidFill>
                <a:effectLst/>
                <a:latin typeface="var(--font-family-body)"/>
              </a:rPr>
              <a:t>The </a:t>
            </a:r>
            <a:r>
              <a:rPr lang="en-IN" b="1" i="0" dirty="0">
                <a:solidFill>
                  <a:srgbClr val="000000"/>
                </a:solidFill>
                <a:effectLst/>
                <a:latin typeface="var(--font-family-body)"/>
              </a:rPr>
              <a:t>Flow Decision</a:t>
            </a:r>
            <a:r>
              <a:rPr lang="en-IN" b="0" i="0" dirty="0">
                <a:solidFill>
                  <a:srgbClr val="000000"/>
                </a:solidFill>
                <a:effectLst/>
                <a:latin typeface="var(--font-family-body)"/>
              </a:rPr>
              <a:t> activity in flowcharts executes one of the two branches, based on the condition met.</a:t>
            </a:r>
            <a:br>
              <a:rPr lang="en-IN" dirty="0"/>
            </a:br>
            <a:endParaRPr lang="en-US" dirty="0"/>
          </a:p>
        </p:txBody>
      </p:sp>
    </p:spTree>
    <p:extLst>
      <p:ext uri="{BB962C8B-B14F-4D97-AF65-F5344CB8AC3E}">
        <p14:creationId xmlns:p14="http://schemas.microsoft.com/office/powerpoint/2010/main" val="2787324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72CC-F9B0-59C0-8A4C-56039C7D2569}"/>
              </a:ext>
            </a:extLst>
          </p:cNvPr>
          <p:cNvSpPr>
            <a:spLocks noGrp="1"/>
          </p:cNvSpPr>
          <p:nvPr>
            <p:ph type="title"/>
          </p:nvPr>
        </p:nvSpPr>
        <p:spPr/>
        <p:txBody>
          <a:bodyPr>
            <a:normAutofit/>
          </a:bodyPr>
          <a:lstStyle/>
          <a:p>
            <a:r>
              <a:rPr lang="en-US" dirty="0"/>
              <a:t>Else If </a:t>
            </a:r>
          </a:p>
        </p:txBody>
      </p:sp>
      <p:sp>
        <p:nvSpPr>
          <p:cNvPr id="3" name="Content Placeholder 2">
            <a:extLst>
              <a:ext uri="{FF2B5EF4-FFF2-40B4-BE49-F238E27FC236}">
                <a16:creationId xmlns:a16="http://schemas.microsoft.com/office/drawing/2014/main" id="{E766B85F-A437-9DA9-FB0B-FDA76D08A79B}"/>
              </a:ext>
            </a:extLst>
          </p:cNvPr>
          <p:cNvSpPr>
            <a:spLocks noGrp="1"/>
          </p:cNvSpPr>
          <p:nvPr>
            <p:ph idx="1"/>
          </p:nvPr>
        </p:nvSpPr>
        <p:spPr/>
        <p:txBody>
          <a:bodyPr>
            <a:normAutofit/>
          </a:bodyPr>
          <a:lstStyle/>
          <a:p>
            <a:pPr algn="l" fontAlgn="base"/>
            <a:r>
              <a:rPr lang="en-IN" b="0" i="0" dirty="0">
                <a:solidFill>
                  <a:srgbClr val="000000"/>
                </a:solidFill>
                <a:effectLst/>
                <a:latin typeface="Inter"/>
              </a:rPr>
              <a:t>The </a:t>
            </a:r>
            <a:r>
              <a:rPr lang="en-IN" b="1" i="0" dirty="0">
                <a:solidFill>
                  <a:srgbClr val="000000"/>
                </a:solidFill>
                <a:effectLst/>
                <a:latin typeface="var(--font-family-body)"/>
              </a:rPr>
              <a:t>Else If</a:t>
            </a:r>
            <a:r>
              <a:rPr lang="en-IN" b="0" i="0" dirty="0">
                <a:solidFill>
                  <a:srgbClr val="000000"/>
                </a:solidFill>
                <a:effectLst/>
                <a:latin typeface="Inter"/>
              </a:rPr>
              <a:t> </a:t>
            </a:r>
            <a:r>
              <a:rPr lang="en-IN" b="1" i="0" dirty="0">
                <a:solidFill>
                  <a:srgbClr val="000000"/>
                </a:solidFill>
                <a:effectLst/>
                <a:latin typeface="var(--font-family-body)"/>
              </a:rPr>
              <a:t>Activity</a:t>
            </a:r>
            <a:r>
              <a:rPr lang="en-IN" b="0" i="0" dirty="0">
                <a:solidFill>
                  <a:srgbClr val="000000"/>
                </a:solidFill>
                <a:effectLst/>
                <a:latin typeface="Inter"/>
              </a:rPr>
              <a:t> in UiPath Studio is mainly designed for sequences.</a:t>
            </a:r>
          </a:p>
          <a:p>
            <a:pPr algn="l" fontAlgn="base"/>
            <a:r>
              <a:rPr lang="en-IN" b="0" i="0" dirty="0">
                <a:solidFill>
                  <a:srgbClr val="000000"/>
                </a:solidFill>
                <a:effectLst/>
                <a:latin typeface="Inter"/>
              </a:rPr>
              <a:t>It comes with the ability to add multiple conditions to the </a:t>
            </a:r>
            <a:r>
              <a:rPr lang="en-IN" b="1" i="0" dirty="0">
                <a:solidFill>
                  <a:srgbClr val="000000"/>
                </a:solidFill>
                <a:effectLst/>
                <a:latin typeface="var(--font-family-body)"/>
              </a:rPr>
              <a:t>Else</a:t>
            </a:r>
            <a:r>
              <a:rPr lang="en-IN" b="0" i="0" dirty="0">
                <a:solidFill>
                  <a:srgbClr val="000000"/>
                </a:solidFill>
                <a:effectLst/>
                <a:latin typeface="Inter"/>
              </a:rPr>
              <a:t> branch.</a:t>
            </a:r>
          </a:p>
          <a:p>
            <a:pPr algn="l" fontAlgn="base">
              <a:buFont typeface="Arial" panose="020B0604020202020204" pitchFamily="34" charset="0"/>
              <a:buChar char="•"/>
            </a:pPr>
            <a:r>
              <a:rPr lang="en-IN" b="0" i="0" dirty="0">
                <a:solidFill>
                  <a:srgbClr val="000000"/>
                </a:solidFill>
                <a:effectLst/>
                <a:latin typeface="var(--font-family-body)"/>
              </a:rPr>
              <a:t>If the first condition is met, </a:t>
            </a:r>
            <a:r>
              <a:rPr lang="en-IN" b="1" i="0" dirty="0">
                <a:solidFill>
                  <a:srgbClr val="000000"/>
                </a:solidFill>
                <a:effectLst/>
                <a:latin typeface="var(--font-family-body)"/>
              </a:rPr>
              <a:t>then</a:t>
            </a:r>
            <a:r>
              <a:rPr lang="en-IN" b="0" i="0" dirty="0">
                <a:solidFill>
                  <a:srgbClr val="000000"/>
                </a:solidFill>
                <a:effectLst/>
                <a:latin typeface="var(--font-family-body)"/>
              </a:rPr>
              <a:t> you perform the action under it.  </a:t>
            </a:r>
          </a:p>
          <a:p>
            <a:pPr algn="l" fontAlgn="base">
              <a:buFont typeface="Arial" panose="020B0604020202020204" pitchFamily="34" charset="0"/>
              <a:buChar char="•"/>
            </a:pPr>
            <a:r>
              <a:rPr lang="en-IN" b="0" i="0" dirty="0">
                <a:solidFill>
                  <a:srgbClr val="000000"/>
                </a:solidFill>
                <a:effectLst/>
                <a:latin typeface="var(--font-family-body)"/>
              </a:rPr>
              <a:t>If not, you can add another condition using the second </a:t>
            </a:r>
            <a:r>
              <a:rPr lang="en-IN" b="1" i="0" dirty="0">
                <a:solidFill>
                  <a:srgbClr val="000000"/>
                </a:solidFill>
                <a:effectLst/>
                <a:latin typeface="var(--font-family-body)"/>
              </a:rPr>
              <a:t>Else If</a:t>
            </a:r>
            <a:r>
              <a:rPr lang="en-IN" b="0" i="0" dirty="0">
                <a:solidFill>
                  <a:srgbClr val="000000"/>
                </a:solidFill>
                <a:effectLst/>
                <a:latin typeface="var(--font-family-body)"/>
              </a:rPr>
              <a:t> and if the condition is True,</a:t>
            </a:r>
            <a:r>
              <a:rPr lang="en-IN" b="1" i="0" dirty="0">
                <a:solidFill>
                  <a:srgbClr val="000000"/>
                </a:solidFill>
                <a:effectLst/>
                <a:latin typeface="var(--font-family-body)"/>
              </a:rPr>
              <a:t> then</a:t>
            </a:r>
            <a:r>
              <a:rPr lang="en-IN" b="0" i="0" dirty="0">
                <a:solidFill>
                  <a:srgbClr val="000000"/>
                </a:solidFill>
                <a:effectLst/>
                <a:latin typeface="var(--font-family-body)"/>
              </a:rPr>
              <a:t> perform the action under it. If not, add another condition using </a:t>
            </a:r>
            <a:r>
              <a:rPr lang="en-IN" b="1" i="0" dirty="0">
                <a:solidFill>
                  <a:srgbClr val="000000"/>
                </a:solidFill>
                <a:effectLst/>
                <a:latin typeface="var(--font-family-body)"/>
              </a:rPr>
              <a:t>Else If.</a:t>
            </a:r>
            <a:endParaRPr lang="en-IN" b="0" i="0" dirty="0">
              <a:solidFill>
                <a:srgbClr val="000000"/>
              </a:solidFill>
              <a:effectLst/>
              <a:latin typeface="var(--font-family-body)"/>
            </a:endParaRPr>
          </a:p>
          <a:p>
            <a:pPr algn="l" fontAlgn="base">
              <a:buFont typeface="Arial" panose="020B0604020202020204" pitchFamily="34" charset="0"/>
              <a:buChar char="•"/>
            </a:pPr>
            <a:r>
              <a:rPr lang="en-IN" b="0" i="0" dirty="0">
                <a:solidFill>
                  <a:srgbClr val="000000"/>
                </a:solidFill>
                <a:effectLst/>
                <a:latin typeface="var(--font-family-body)"/>
              </a:rPr>
              <a:t>Else, if none of the conditions are met, then you perform the last action under</a:t>
            </a:r>
            <a:r>
              <a:rPr lang="en-IN" b="1" i="0" dirty="0">
                <a:solidFill>
                  <a:srgbClr val="000000"/>
                </a:solidFill>
                <a:effectLst/>
                <a:latin typeface="var(--font-family-body)"/>
              </a:rPr>
              <a:t> Else</a:t>
            </a:r>
            <a:r>
              <a:rPr lang="en-IN" b="0" i="0" dirty="0">
                <a:solidFill>
                  <a:srgbClr val="000000"/>
                </a:solidFill>
                <a:effectLst/>
                <a:latin typeface="var(--font-family-body)"/>
              </a:rPr>
              <a:t>.</a:t>
            </a:r>
          </a:p>
        </p:txBody>
      </p:sp>
    </p:spTree>
    <p:extLst>
      <p:ext uri="{BB962C8B-B14F-4D97-AF65-F5344CB8AC3E}">
        <p14:creationId xmlns:p14="http://schemas.microsoft.com/office/powerpoint/2010/main" val="532684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BB3EC-CB5E-2A10-E11D-0718588E3920}"/>
              </a:ext>
            </a:extLst>
          </p:cNvPr>
          <p:cNvSpPr>
            <a:spLocks noGrp="1"/>
          </p:cNvSpPr>
          <p:nvPr>
            <p:ph idx="1"/>
          </p:nvPr>
        </p:nvSpPr>
        <p:spPr>
          <a:xfrm>
            <a:off x="838199" y="1825625"/>
            <a:ext cx="6424613" cy="4351338"/>
          </a:xfrm>
        </p:spPr>
        <p:txBody>
          <a:bodyPr/>
          <a:lstStyle/>
          <a:p>
            <a:pPr fontAlgn="base"/>
            <a:r>
              <a:rPr lang="en-IN" dirty="0">
                <a:effectLst/>
                <a:latin typeface="var(--font-family-body)"/>
              </a:rPr>
              <a:t>The graphic shows the </a:t>
            </a:r>
            <a:r>
              <a:rPr lang="en-IN" b="1" dirty="0">
                <a:effectLst/>
                <a:latin typeface="var(--font-family-body)"/>
              </a:rPr>
              <a:t>Else If </a:t>
            </a:r>
            <a:r>
              <a:rPr lang="en-IN" dirty="0">
                <a:effectLst/>
                <a:latin typeface="var(--font-family-body)"/>
              </a:rPr>
              <a:t>Activity with its two drop-down options of Else If and Else. </a:t>
            </a:r>
          </a:p>
          <a:p>
            <a:pPr fontAlgn="base"/>
            <a:endParaRPr lang="en-IN" dirty="0">
              <a:latin typeface="var(--font-family-body)"/>
            </a:endParaRPr>
          </a:p>
          <a:p>
            <a:pPr fontAlgn="base"/>
            <a:r>
              <a:rPr lang="en-IN" dirty="0">
                <a:effectLst/>
                <a:latin typeface="var(--font-family-body)"/>
              </a:rPr>
              <a:t>The advantage of Else If Activity is, it makes the design clear and easy to follow.</a:t>
            </a:r>
          </a:p>
          <a:p>
            <a:pPr marL="0" indent="0" fontAlgn="base">
              <a:buNone/>
            </a:pPr>
            <a:br>
              <a:rPr lang="en-IN" dirty="0">
                <a:effectLst/>
                <a:latin typeface="var(--font-family-body)"/>
              </a:rPr>
            </a:br>
            <a:endParaRPr lang="en-IN" dirty="0">
              <a:effectLst/>
              <a:latin typeface="var(--font-family-body)"/>
            </a:endParaRPr>
          </a:p>
          <a:p>
            <a:endParaRPr lang="en-US" dirty="0"/>
          </a:p>
        </p:txBody>
      </p:sp>
      <p:pic>
        <p:nvPicPr>
          <p:cNvPr id="3074" name="Picture 2">
            <a:extLst>
              <a:ext uri="{FF2B5EF4-FFF2-40B4-BE49-F238E27FC236}">
                <a16:creationId xmlns:a16="http://schemas.microsoft.com/office/drawing/2014/main" id="{01DACDE6-6B03-7C83-9226-9830146F7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2813" y="0"/>
            <a:ext cx="4929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26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9E0A-6194-38F7-31F2-AD11D11A9E0F}"/>
              </a:ext>
            </a:extLst>
          </p:cNvPr>
          <p:cNvSpPr>
            <a:spLocks noGrp="1"/>
          </p:cNvSpPr>
          <p:nvPr>
            <p:ph type="title"/>
          </p:nvPr>
        </p:nvSpPr>
        <p:spPr/>
        <p:txBody>
          <a:bodyPr>
            <a:normAutofit/>
          </a:bodyPr>
          <a:lstStyle/>
          <a:p>
            <a:r>
              <a:rPr lang="en-US" dirty="0"/>
              <a:t>What are some business scenarios in which you'll use the If statement?</a:t>
            </a:r>
          </a:p>
        </p:txBody>
      </p:sp>
      <p:sp>
        <p:nvSpPr>
          <p:cNvPr id="3" name="Content Placeholder 2">
            <a:extLst>
              <a:ext uri="{FF2B5EF4-FFF2-40B4-BE49-F238E27FC236}">
                <a16:creationId xmlns:a16="http://schemas.microsoft.com/office/drawing/2014/main" id="{E96E209E-7D89-5341-D34F-BC7B9F5C12E8}"/>
              </a:ext>
            </a:extLst>
          </p:cNvPr>
          <p:cNvSpPr>
            <a:spLocks noGrp="1"/>
          </p:cNvSpPr>
          <p:nvPr>
            <p:ph idx="1"/>
          </p:nvPr>
        </p:nvSpPr>
        <p:spPr/>
        <p:txBody>
          <a:bodyPr>
            <a:normAutofit/>
          </a:bodyPr>
          <a:lstStyle/>
          <a:p>
            <a:r>
              <a:rPr lang="en-US" sz="2400" dirty="0"/>
              <a:t>Whenever there are two courses of action that aren't arbitrary, an If statement will likely be used:</a:t>
            </a:r>
          </a:p>
          <a:p>
            <a:r>
              <a:rPr lang="en-US" sz="2400" dirty="0"/>
              <a:t>Checking the status of a payment (done/not done) and performing a set of operations in each case.</a:t>
            </a:r>
          </a:p>
          <a:p>
            <a:r>
              <a:rPr lang="en-US" sz="2400" dirty="0"/>
              <a:t>Making sure that the outcome of the previous operation in the sequence is successful.</a:t>
            </a:r>
          </a:p>
          <a:p>
            <a:r>
              <a:rPr lang="en-US" sz="2400" dirty="0"/>
              <a:t>Checking the balance of an account to ensure that there is enough money to pay an invoice.</a:t>
            </a:r>
          </a:p>
          <a:p>
            <a:r>
              <a:rPr lang="en-US" sz="2400" dirty="0"/>
              <a:t>Checking if something has happened in a system like, if an element or an image exists, and performing an action based on that.</a:t>
            </a:r>
          </a:p>
        </p:txBody>
      </p:sp>
    </p:spTree>
    <p:extLst>
      <p:ext uri="{BB962C8B-B14F-4D97-AF65-F5344CB8AC3E}">
        <p14:creationId xmlns:p14="http://schemas.microsoft.com/office/powerpoint/2010/main" val="725695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7338-0D04-B604-ACFC-96AABB3E5353}"/>
              </a:ext>
            </a:extLst>
          </p:cNvPr>
          <p:cNvSpPr>
            <a:spLocks noGrp="1"/>
          </p:cNvSpPr>
          <p:nvPr>
            <p:ph type="title"/>
          </p:nvPr>
        </p:nvSpPr>
        <p:spPr/>
        <p:txBody>
          <a:bodyPr/>
          <a:lstStyle/>
          <a:p>
            <a:r>
              <a:rPr lang="en-US" dirty="0"/>
              <a:t>Hands on !!</a:t>
            </a:r>
          </a:p>
        </p:txBody>
      </p:sp>
      <p:sp>
        <p:nvSpPr>
          <p:cNvPr id="3" name="Content Placeholder 2">
            <a:extLst>
              <a:ext uri="{FF2B5EF4-FFF2-40B4-BE49-F238E27FC236}">
                <a16:creationId xmlns:a16="http://schemas.microsoft.com/office/drawing/2014/main" id="{3C43D7F3-D568-3CE6-26A8-0B073076E0E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5869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F1A1-452C-2751-1F3D-DB120EF7EE3F}"/>
              </a:ext>
            </a:extLst>
          </p:cNvPr>
          <p:cNvSpPr>
            <a:spLocks noGrp="1"/>
          </p:cNvSpPr>
          <p:nvPr>
            <p:ph type="ctrTitle"/>
          </p:nvPr>
        </p:nvSpPr>
        <p:spPr/>
        <p:txBody>
          <a:bodyPr/>
          <a:lstStyle/>
          <a:p>
            <a:r>
              <a:rPr lang="en-IN" dirty="0"/>
              <a:t>Business Process Automation</a:t>
            </a:r>
          </a:p>
        </p:txBody>
      </p:sp>
      <p:sp>
        <p:nvSpPr>
          <p:cNvPr id="3" name="Subtitle 2">
            <a:extLst>
              <a:ext uri="{FF2B5EF4-FFF2-40B4-BE49-F238E27FC236}">
                <a16:creationId xmlns:a16="http://schemas.microsoft.com/office/drawing/2014/main" id="{2D00BDAF-87B9-E958-4DA6-49B74409023B}"/>
              </a:ext>
            </a:extLst>
          </p:cNvPr>
          <p:cNvSpPr>
            <a:spLocks noGrp="1"/>
          </p:cNvSpPr>
          <p:nvPr>
            <p:ph type="subTitle" idx="1"/>
          </p:nvPr>
        </p:nvSpPr>
        <p:spPr/>
        <p:txBody>
          <a:bodyPr/>
          <a:lstStyle/>
          <a:p>
            <a:r>
              <a:rPr lang="en-IN" dirty="0"/>
              <a:t>Class – 03</a:t>
            </a:r>
          </a:p>
        </p:txBody>
      </p:sp>
    </p:spTree>
    <p:extLst>
      <p:ext uri="{BB962C8B-B14F-4D97-AF65-F5344CB8AC3E}">
        <p14:creationId xmlns:p14="http://schemas.microsoft.com/office/powerpoint/2010/main" val="2528815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CE43E8-9CCF-B4D4-F370-24A325374CF5}"/>
              </a:ext>
            </a:extLst>
          </p:cNvPr>
          <p:cNvPicPr>
            <a:picLocks noChangeAspect="1"/>
          </p:cNvPicPr>
          <p:nvPr/>
        </p:nvPicPr>
        <p:blipFill>
          <a:blip r:embed="rId2"/>
          <a:stretch>
            <a:fillRect/>
          </a:stretch>
        </p:blipFill>
        <p:spPr>
          <a:xfrm>
            <a:off x="-1" y="319768"/>
            <a:ext cx="12195367" cy="6220180"/>
          </a:xfrm>
          <a:prstGeom prst="rect">
            <a:avLst/>
          </a:prstGeom>
        </p:spPr>
      </p:pic>
    </p:spTree>
    <p:extLst>
      <p:ext uri="{BB962C8B-B14F-4D97-AF65-F5344CB8AC3E}">
        <p14:creationId xmlns:p14="http://schemas.microsoft.com/office/powerpoint/2010/main" val="781572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9EE8A8-E0F6-DC67-5578-06B8427A2511}"/>
              </a:ext>
            </a:extLst>
          </p:cNvPr>
          <p:cNvPicPr>
            <a:picLocks noGrp="1" noChangeAspect="1"/>
          </p:cNvPicPr>
          <p:nvPr>
            <p:ph idx="1"/>
          </p:nvPr>
        </p:nvPicPr>
        <p:blipFill>
          <a:blip r:embed="rId2"/>
          <a:stretch>
            <a:fillRect/>
          </a:stretch>
        </p:blipFill>
        <p:spPr>
          <a:xfrm>
            <a:off x="0" y="-1"/>
            <a:ext cx="12192000" cy="6864803"/>
          </a:xfrm>
        </p:spPr>
      </p:pic>
    </p:spTree>
    <p:extLst>
      <p:ext uri="{BB962C8B-B14F-4D97-AF65-F5344CB8AC3E}">
        <p14:creationId xmlns:p14="http://schemas.microsoft.com/office/powerpoint/2010/main" val="3001556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B3D9-D3AE-6867-0E94-D6DCA6CA9B9D}"/>
              </a:ext>
            </a:extLst>
          </p:cNvPr>
          <p:cNvSpPr>
            <a:spLocks noGrp="1"/>
          </p:cNvSpPr>
          <p:nvPr>
            <p:ph type="title"/>
          </p:nvPr>
        </p:nvSpPr>
        <p:spPr/>
        <p:txBody>
          <a:bodyPr>
            <a:normAutofit/>
          </a:bodyPr>
          <a:lstStyle/>
          <a:p>
            <a:r>
              <a:rPr lang="en-US" dirty="0"/>
              <a:t>Loops</a:t>
            </a:r>
          </a:p>
        </p:txBody>
      </p:sp>
      <p:sp>
        <p:nvSpPr>
          <p:cNvPr id="3" name="Content Placeholder 2">
            <a:extLst>
              <a:ext uri="{FF2B5EF4-FFF2-40B4-BE49-F238E27FC236}">
                <a16:creationId xmlns:a16="http://schemas.microsoft.com/office/drawing/2014/main" id="{D1C4B34C-5CA6-910C-DB2A-E5781B97F2B2}"/>
              </a:ext>
            </a:extLst>
          </p:cNvPr>
          <p:cNvSpPr>
            <a:spLocks noGrp="1"/>
          </p:cNvSpPr>
          <p:nvPr>
            <p:ph idx="1"/>
          </p:nvPr>
        </p:nvSpPr>
        <p:spPr/>
        <p:txBody>
          <a:bodyPr/>
          <a:lstStyle/>
          <a:p>
            <a:r>
              <a:rPr lang="en-US" dirty="0"/>
              <a:t>Explain the most important loops: Do While, While, and For Each.</a:t>
            </a:r>
          </a:p>
          <a:p>
            <a:r>
              <a:rPr lang="en-US" dirty="0"/>
              <a:t>Configure the loops according to their specifications.</a:t>
            </a:r>
          </a:p>
          <a:p>
            <a:r>
              <a:rPr lang="en-US" dirty="0"/>
              <a:t>Differentiate between the loops.</a:t>
            </a:r>
          </a:p>
          <a:p>
            <a:pPr marL="0" indent="0">
              <a:buNone/>
            </a:pPr>
            <a:endParaRPr lang="en-US" dirty="0"/>
          </a:p>
        </p:txBody>
      </p:sp>
    </p:spTree>
    <p:extLst>
      <p:ext uri="{BB962C8B-B14F-4D97-AF65-F5344CB8AC3E}">
        <p14:creationId xmlns:p14="http://schemas.microsoft.com/office/powerpoint/2010/main" val="739224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8FDDB-80BB-424D-F9CB-21F6A57E2F05}"/>
              </a:ext>
            </a:extLst>
          </p:cNvPr>
          <p:cNvSpPr>
            <a:spLocks noGrp="1"/>
          </p:cNvSpPr>
          <p:nvPr>
            <p:ph type="title"/>
          </p:nvPr>
        </p:nvSpPr>
        <p:spPr/>
        <p:txBody>
          <a:bodyPr>
            <a:normAutofit/>
          </a:bodyPr>
          <a:lstStyle/>
          <a:p>
            <a:r>
              <a:rPr lang="en-US" dirty="0"/>
              <a:t>What are they?</a:t>
            </a:r>
          </a:p>
        </p:txBody>
      </p:sp>
      <p:sp>
        <p:nvSpPr>
          <p:cNvPr id="3" name="Content Placeholder 2">
            <a:extLst>
              <a:ext uri="{FF2B5EF4-FFF2-40B4-BE49-F238E27FC236}">
                <a16:creationId xmlns:a16="http://schemas.microsoft.com/office/drawing/2014/main" id="{D13AB012-D9F4-EFC4-44AD-E74ADDFAE53D}"/>
              </a:ext>
            </a:extLst>
          </p:cNvPr>
          <p:cNvSpPr>
            <a:spLocks noGrp="1"/>
          </p:cNvSpPr>
          <p:nvPr>
            <p:ph idx="1"/>
          </p:nvPr>
        </p:nvSpPr>
        <p:spPr/>
        <p:txBody>
          <a:bodyPr/>
          <a:lstStyle/>
          <a:p>
            <a:r>
              <a:rPr lang="en-US" dirty="0"/>
              <a:t>Loops are repetitions of a set of operations based on a given condition. </a:t>
            </a:r>
          </a:p>
          <a:p>
            <a:r>
              <a:rPr lang="en-US" dirty="0"/>
              <a:t>In UiPath, the most important loops are: </a:t>
            </a:r>
          </a:p>
          <a:p>
            <a:pPr lvl="1"/>
            <a:r>
              <a:rPr lang="en-US" dirty="0"/>
              <a:t>Do While</a:t>
            </a:r>
          </a:p>
          <a:p>
            <a:pPr lvl="1"/>
            <a:r>
              <a:rPr lang="en-US" dirty="0"/>
              <a:t>While </a:t>
            </a:r>
          </a:p>
          <a:p>
            <a:pPr lvl="1"/>
            <a:r>
              <a:rPr lang="en-US" dirty="0"/>
              <a:t>For Each.</a:t>
            </a:r>
          </a:p>
          <a:p>
            <a:pPr marL="0" indent="0">
              <a:buNone/>
            </a:pPr>
            <a:br>
              <a:rPr lang="en-US" dirty="0"/>
            </a:br>
            <a:endParaRPr lang="en-US" dirty="0"/>
          </a:p>
        </p:txBody>
      </p:sp>
    </p:spTree>
    <p:extLst>
      <p:ext uri="{BB962C8B-B14F-4D97-AF65-F5344CB8AC3E}">
        <p14:creationId xmlns:p14="http://schemas.microsoft.com/office/powerpoint/2010/main" val="2112341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F72B4-B686-72E8-FC7E-A7F8AD08AB97}"/>
              </a:ext>
            </a:extLst>
          </p:cNvPr>
          <p:cNvSpPr>
            <a:spLocks noGrp="1"/>
          </p:cNvSpPr>
          <p:nvPr>
            <p:ph type="title"/>
          </p:nvPr>
        </p:nvSpPr>
        <p:spPr/>
        <p:txBody>
          <a:bodyPr/>
          <a:lstStyle/>
          <a:p>
            <a:r>
              <a:rPr lang="en-US" dirty="0"/>
              <a:t>Do While</a:t>
            </a:r>
          </a:p>
        </p:txBody>
      </p:sp>
      <p:sp>
        <p:nvSpPr>
          <p:cNvPr id="3" name="Content Placeholder 2">
            <a:extLst>
              <a:ext uri="{FF2B5EF4-FFF2-40B4-BE49-F238E27FC236}">
                <a16:creationId xmlns:a16="http://schemas.microsoft.com/office/drawing/2014/main" id="{985D28D3-821C-8B49-AF4E-990B6E06BBC8}"/>
              </a:ext>
            </a:extLst>
          </p:cNvPr>
          <p:cNvSpPr>
            <a:spLocks noGrp="1"/>
          </p:cNvSpPr>
          <p:nvPr>
            <p:ph idx="1"/>
          </p:nvPr>
        </p:nvSpPr>
        <p:spPr/>
        <p:txBody>
          <a:bodyPr>
            <a:normAutofit/>
          </a:bodyPr>
          <a:lstStyle/>
          <a:p>
            <a:r>
              <a:rPr lang="en-US" dirty="0"/>
              <a:t>It executes a specific sequence while a condition is met. The condition is evaluated after each execution of the statements. </a:t>
            </a:r>
          </a:p>
          <a:p>
            <a:r>
              <a:rPr lang="en-US" dirty="0"/>
              <a:t>For example, a robot could perform a refresh command on a website and then check if a relevant element was loaded. It will continue the refresh - check cycle until the element is loaded. </a:t>
            </a:r>
          </a:p>
          <a:p>
            <a:r>
              <a:rPr lang="en-US" dirty="0"/>
              <a:t>The key difference between Do While and While is that for Do While, the activities contained within it are executed at least once.</a:t>
            </a:r>
          </a:p>
        </p:txBody>
      </p:sp>
    </p:spTree>
    <p:extLst>
      <p:ext uri="{BB962C8B-B14F-4D97-AF65-F5344CB8AC3E}">
        <p14:creationId xmlns:p14="http://schemas.microsoft.com/office/powerpoint/2010/main" val="3992779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F963C-9E5F-0374-37ED-3D6813AC1EEE}"/>
              </a:ext>
            </a:extLst>
          </p:cNvPr>
          <p:cNvSpPr>
            <a:spLocks noGrp="1"/>
          </p:cNvSpPr>
          <p:nvPr>
            <p:ph idx="1"/>
          </p:nvPr>
        </p:nvSpPr>
        <p:spPr>
          <a:xfrm>
            <a:off x="838200" y="1825625"/>
            <a:ext cx="6059557" cy="4351338"/>
          </a:xfrm>
        </p:spPr>
        <p:txBody>
          <a:bodyPr/>
          <a:lstStyle/>
          <a:p>
            <a:r>
              <a:rPr lang="en-US" dirty="0"/>
              <a:t>The graphic depicts how a Do While loop appears in a simple workflow in UiPath Studio.</a:t>
            </a:r>
            <a:br>
              <a:rPr lang="en-US" dirty="0"/>
            </a:br>
            <a:endParaRPr lang="en-US" dirty="0"/>
          </a:p>
          <a:p>
            <a:endParaRPr lang="en-US" dirty="0"/>
          </a:p>
        </p:txBody>
      </p:sp>
      <p:pic>
        <p:nvPicPr>
          <p:cNvPr id="4098" name="Picture 2">
            <a:extLst>
              <a:ext uri="{FF2B5EF4-FFF2-40B4-BE49-F238E27FC236}">
                <a16:creationId xmlns:a16="http://schemas.microsoft.com/office/drawing/2014/main" id="{269F8384-20ED-1F79-D4CD-C703EF875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976" y="819150"/>
            <a:ext cx="48641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772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25FFB-D221-EDDC-BBAF-64731E3DCD9F}"/>
              </a:ext>
            </a:extLst>
          </p:cNvPr>
          <p:cNvSpPr>
            <a:spLocks noGrp="1"/>
          </p:cNvSpPr>
          <p:nvPr>
            <p:ph type="title"/>
          </p:nvPr>
        </p:nvSpPr>
        <p:spPr/>
        <p:txBody>
          <a:bodyPr/>
          <a:lstStyle/>
          <a:p>
            <a:r>
              <a:rPr lang="en-US" dirty="0"/>
              <a:t>While</a:t>
            </a:r>
          </a:p>
        </p:txBody>
      </p:sp>
      <p:sp>
        <p:nvSpPr>
          <p:cNvPr id="3" name="Content Placeholder 2">
            <a:extLst>
              <a:ext uri="{FF2B5EF4-FFF2-40B4-BE49-F238E27FC236}">
                <a16:creationId xmlns:a16="http://schemas.microsoft.com/office/drawing/2014/main" id="{C3B3A273-3DBD-DBAC-FA99-853520A4418C}"/>
              </a:ext>
            </a:extLst>
          </p:cNvPr>
          <p:cNvSpPr>
            <a:spLocks noGrp="1"/>
          </p:cNvSpPr>
          <p:nvPr>
            <p:ph idx="1"/>
          </p:nvPr>
        </p:nvSpPr>
        <p:spPr/>
        <p:txBody>
          <a:bodyPr/>
          <a:lstStyle/>
          <a:p>
            <a:r>
              <a:rPr lang="en-US" dirty="0"/>
              <a:t>It executes a specific sequence while a condition is met. The condition is evaluated before each execution of the statements.</a:t>
            </a:r>
          </a:p>
          <a:p>
            <a:r>
              <a:rPr lang="en-US" dirty="0"/>
              <a:t>For example, if a Robot would play Blackjack, it should calculate the hand before deciding whether to draw another card.</a:t>
            </a:r>
          </a:p>
        </p:txBody>
      </p:sp>
    </p:spTree>
    <p:extLst>
      <p:ext uri="{BB962C8B-B14F-4D97-AF65-F5344CB8AC3E}">
        <p14:creationId xmlns:p14="http://schemas.microsoft.com/office/powerpoint/2010/main" val="1483592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F963C-9E5F-0374-37ED-3D6813AC1EEE}"/>
              </a:ext>
            </a:extLst>
          </p:cNvPr>
          <p:cNvSpPr>
            <a:spLocks noGrp="1"/>
          </p:cNvSpPr>
          <p:nvPr>
            <p:ph idx="1"/>
          </p:nvPr>
        </p:nvSpPr>
        <p:spPr>
          <a:xfrm>
            <a:off x="838200" y="1825625"/>
            <a:ext cx="6059557" cy="4351338"/>
          </a:xfrm>
        </p:spPr>
        <p:txBody>
          <a:bodyPr/>
          <a:lstStyle/>
          <a:p>
            <a:pPr algn="l" fontAlgn="base"/>
            <a:r>
              <a:rPr lang="en-IN" b="0" i="0" dirty="0">
                <a:solidFill>
                  <a:srgbClr val="313537"/>
                </a:solidFill>
                <a:effectLst/>
                <a:latin typeface="var(--font-family-body)"/>
              </a:rPr>
              <a:t>The graphic depicts how a While loop appears in a simple workflow in UiPath Studio.</a:t>
            </a:r>
          </a:p>
          <a:p>
            <a:pPr marL="0" indent="0" algn="l" fontAlgn="base">
              <a:buNone/>
            </a:pPr>
            <a:endParaRPr lang="en-IN" b="0" i="0" dirty="0">
              <a:solidFill>
                <a:srgbClr val="313537"/>
              </a:solidFill>
              <a:effectLst/>
              <a:latin typeface="lato" panose="020F0502020204030203" pitchFamily="34" charset="0"/>
            </a:endParaRPr>
          </a:p>
        </p:txBody>
      </p:sp>
      <p:pic>
        <p:nvPicPr>
          <p:cNvPr id="6146" name="Picture 2">
            <a:extLst>
              <a:ext uri="{FF2B5EF4-FFF2-40B4-BE49-F238E27FC236}">
                <a16:creationId xmlns:a16="http://schemas.microsoft.com/office/drawing/2014/main" id="{1AC36C63-48A0-880D-1546-7D4717C15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7900" y="838200"/>
            <a:ext cx="48641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29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AF98D9-F45B-1AEC-274E-5C872A6CB1C0}"/>
              </a:ext>
            </a:extLst>
          </p:cNvPr>
          <p:cNvPicPr>
            <a:picLocks noGrp="1" noChangeAspect="1"/>
          </p:cNvPicPr>
          <p:nvPr>
            <p:ph idx="1"/>
          </p:nvPr>
        </p:nvPicPr>
        <p:blipFill>
          <a:blip r:embed="rId2"/>
          <a:stretch>
            <a:fillRect/>
          </a:stretch>
        </p:blipFill>
        <p:spPr>
          <a:xfrm>
            <a:off x="0" y="0"/>
            <a:ext cx="12192000" cy="6830786"/>
          </a:xfrm>
        </p:spPr>
      </p:pic>
    </p:spTree>
    <p:extLst>
      <p:ext uri="{BB962C8B-B14F-4D97-AF65-F5344CB8AC3E}">
        <p14:creationId xmlns:p14="http://schemas.microsoft.com/office/powerpoint/2010/main" val="1121324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6B65-FCDC-196B-D93C-9B3746DA48DA}"/>
              </a:ext>
            </a:extLst>
          </p:cNvPr>
          <p:cNvSpPr>
            <a:spLocks noGrp="1"/>
          </p:cNvSpPr>
          <p:nvPr>
            <p:ph type="title"/>
          </p:nvPr>
        </p:nvSpPr>
        <p:spPr/>
        <p:txBody>
          <a:bodyPr>
            <a:normAutofit/>
          </a:bodyPr>
          <a:lstStyle/>
          <a:p>
            <a:r>
              <a:rPr lang="en-US" dirty="0"/>
              <a:t>For Each</a:t>
            </a:r>
          </a:p>
        </p:txBody>
      </p:sp>
      <p:sp>
        <p:nvSpPr>
          <p:cNvPr id="3" name="Content Placeholder 2">
            <a:extLst>
              <a:ext uri="{FF2B5EF4-FFF2-40B4-BE49-F238E27FC236}">
                <a16:creationId xmlns:a16="http://schemas.microsoft.com/office/drawing/2014/main" id="{E1873695-0776-B79A-10F8-F643EC08AF79}"/>
              </a:ext>
            </a:extLst>
          </p:cNvPr>
          <p:cNvSpPr>
            <a:spLocks noGrp="1"/>
          </p:cNvSpPr>
          <p:nvPr>
            <p:ph idx="1"/>
          </p:nvPr>
        </p:nvSpPr>
        <p:spPr>
          <a:xfrm>
            <a:off x="838200" y="1825625"/>
            <a:ext cx="5308600" cy="4351338"/>
          </a:xfrm>
        </p:spPr>
        <p:txBody>
          <a:bodyPr/>
          <a:lstStyle/>
          <a:p>
            <a:r>
              <a:rPr lang="en-US" dirty="0"/>
              <a:t>It performs an activity or a series of activities on each element of an input collection.</a:t>
            </a:r>
          </a:p>
          <a:p>
            <a:r>
              <a:rPr lang="en-US" dirty="0"/>
              <a:t>This is very useful in data processing. Consider an Array of integers. </a:t>
            </a:r>
          </a:p>
          <a:p>
            <a:r>
              <a:rPr lang="en-US" dirty="0"/>
              <a:t>For Each would enable the robot to check whether each numeric item fulfills a certain condition.</a:t>
            </a:r>
          </a:p>
          <a:p>
            <a:endParaRPr lang="en-US" dirty="0"/>
          </a:p>
        </p:txBody>
      </p:sp>
      <p:pic>
        <p:nvPicPr>
          <p:cNvPr id="7170" name="Picture 2">
            <a:extLst>
              <a:ext uri="{FF2B5EF4-FFF2-40B4-BE49-F238E27FC236}">
                <a16:creationId xmlns:a16="http://schemas.microsoft.com/office/drawing/2014/main" id="{64181B93-DC13-C45D-94C2-08F3E0E1F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800" y="1149074"/>
            <a:ext cx="604520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931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What we will do today</a:t>
            </a:r>
            <a:endParaRPr dirty="0"/>
          </a:p>
        </p:txBody>
      </p:sp>
      <p:sp>
        <p:nvSpPr>
          <p:cNvPr id="103" name="Google Shape;10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Control Flow Overview</a:t>
            </a:r>
          </a:p>
          <a:p>
            <a:pPr marL="228600" lvl="0" indent="-228600" algn="l" rtl="0">
              <a:lnSpc>
                <a:spcPct val="90000"/>
              </a:lnSpc>
              <a:spcBef>
                <a:spcPts val="1000"/>
              </a:spcBef>
              <a:spcAft>
                <a:spcPts val="0"/>
              </a:spcAft>
              <a:buClr>
                <a:schemeClr val="dk1"/>
              </a:buClr>
              <a:buSzPts val="2800"/>
              <a:buChar char="•"/>
            </a:pPr>
            <a:r>
              <a:rPr lang="en-US" dirty="0"/>
              <a:t>The ”If” Statement</a:t>
            </a:r>
          </a:p>
          <a:p>
            <a:pPr marL="228600" lvl="0" indent="-228600" algn="l" rtl="0">
              <a:lnSpc>
                <a:spcPct val="90000"/>
              </a:lnSpc>
              <a:spcBef>
                <a:spcPts val="1000"/>
              </a:spcBef>
              <a:spcAft>
                <a:spcPts val="0"/>
              </a:spcAft>
              <a:buClr>
                <a:schemeClr val="dk1"/>
              </a:buClr>
              <a:buSzPts val="2800"/>
              <a:buChar char="•"/>
            </a:pPr>
            <a:r>
              <a:rPr lang="en-US" dirty="0"/>
              <a:t>Loops</a:t>
            </a:r>
          </a:p>
          <a:p>
            <a:pPr marL="228600" lvl="0" indent="-228600" algn="l" rtl="0">
              <a:lnSpc>
                <a:spcPct val="90000"/>
              </a:lnSpc>
              <a:spcBef>
                <a:spcPts val="1000"/>
              </a:spcBef>
              <a:spcAft>
                <a:spcPts val="0"/>
              </a:spcAft>
              <a:buClr>
                <a:schemeClr val="dk1"/>
              </a:buClr>
              <a:buSzPts val="2800"/>
              <a:buChar char="•"/>
            </a:pPr>
            <a:r>
              <a:rPr lang="en-US" dirty="0"/>
              <a:t>Switch</a:t>
            </a:r>
          </a:p>
          <a:p>
            <a:pPr marL="228600" lvl="0" indent="-228600" algn="l" rtl="0">
              <a:lnSpc>
                <a:spcPct val="90000"/>
              </a:lnSpc>
              <a:spcBef>
                <a:spcPts val="1000"/>
              </a:spcBef>
              <a:spcAft>
                <a:spcPts val="0"/>
              </a:spcAft>
              <a:buClr>
                <a:schemeClr val="dk1"/>
              </a:buClr>
              <a:buSzPts val="2800"/>
              <a:buChar char="•"/>
            </a:pPr>
            <a:r>
              <a:rPr lang="en-US" dirty="0"/>
              <a:t>Parallel</a:t>
            </a:r>
          </a:p>
          <a:p>
            <a:pPr marL="228600" lvl="0" indent="-228600" algn="l" rtl="0">
              <a:lnSpc>
                <a:spcPct val="90000"/>
              </a:lnSpc>
              <a:spcBef>
                <a:spcPts val="1000"/>
              </a:spcBef>
              <a:spcAft>
                <a:spcPts val="0"/>
              </a:spcAft>
              <a:buClr>
                <a:schemeClr val="dk1"/>
              </a:buClr>
              <a:buSzPts val="2800"/>
              <a:buChar cha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1C28-36F9-E51A-AA10-66248C8F4840}"/>
              </a:ext>
            </a:extLst>
          </p:cNvPr>
          <p:cNvSpPr>
            <a:spLocks noGrp="1"/>
          </p:cNvSpPr>
          <p:nvPr>
            <p:ph type="title"/>
          </p:nvPr>
        </p:nvSpPr>
        <p:spPr/>
        <p:txBody>
          <a:bodyPr>
            <a:normAutofit/>
          </a:bodyPr>
          <a:lstStyle/>
          <a:p>
            <a:r>
              <a:rPr lang="en-US" dirty="0"/>
              <a:t>How do you exit a loop?</a:t>
            </a:r>
          </a:p>
        </p:txBody>
      </p:sp>
      <p:sp>
        <p:nvSpPr>
          <p:cNvPr id="3" name="Content Placeholder 2">
            <a:extLst>
              <a:ext uri="{FF2B5EF4-FFF2-40B4-BE49-F238E27FC236}">
                <a16:creationId xmlns:a16="http://schemas.microsoft.com/office/drawing/2014/main" id="{D0C55DE7-4ECA-62BC-E507-D5FBD3470202}"/>
              </a:ext>
            </a:extLst>
          </p:cNvPr>
          <p:cNvSpPr>
            <a:spLocks noGrp="1"/>
          </p:cNvSpPr>
          <p:nvPr>
            <p:ph idx="1"/>
          </p:nvPr>
        </p:nvSpPr>
        <p:spPr/>
        <p:txBody>
          <a:bodyPr>
            <a:normAutofit/>
          </a:bodyPr>
          <a:lstStyle/>
          <a:p>
            <a:r>
              <a:rPr lang="en-US" dirty="0"/>
              <a:t>Loops are fun, but you should know how to stop the ride at some point. There are multiple ways to exit a loop:</a:t>
            </a:r>
          </a:p>
          <a:p>
            <a:pPr lvl="1"/>
            <a:r>
              <a:rPr lang="en-US" dirty="0"/>
              <a:t>The While and Do While loops will exit when upon checking, the condition is no longer true.</a:t>
            </a:r>
          </a:p>
          <a:p>
            <a:pPr lvl="1"/>
            <a:r>
              <a:rPr lang="en-US" dirty="0"/>
              <a:t>The For Each loop will exit when it has finished processing every item in the input collection.</a:t>
            </a:r>
          </a:p>
          <a:p>
            <a:pPr lvl="1"/>
            <a:r>
              <a:rPr lang="en-US" dirty="0"/>
              <a:t>The Break activity enables you to exit the current loop activity (e.g. For Each, While, or Do While) at a chosen point and continues the workflow with the activity that follows it.</a:t>
            </a:r>
          </a:p>
          <a:p>
            <a:endParaRPr lang="en-US" dirty="0"/>
          </a:p>
        </p:txBody>
      </p:sp>
    </p:spTree>
    <p:extLst>
      <p:ext uri="{BB962C8B-B14F-4D97-AF65-F5344CB8AC3E}">
        <p14:creationId xmlns:p14="http://schemas.microsoft.com/office/powerpoint/2010/main" val="2076185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7338-0D04-B604-ACFC-96AABB3E5353}"/>
              </a:ext>
            </a:extLst>
          </p:cNvPr>
          <p:cNvSpPr>
            <a:spLocks noGrp="1"/>
          </p:cNvSpPr>
          <p:nvPr>
            <p:ph type="title"/>
          </p:nvPr>
        </p:nvSpPr>
        <p:spPr/>
        <p:txBody>
          <a:bodyPr/>
          <a:lstStyle/>
          <a:p>
            <a:r>
              <a:rPr lang="en-US" dirty="0"/>
              <a:t>Do while Hands on !!</a:t>
            </a:r>
          </a:p>
        </p:txBody>
      </p:sp>
      <p:sp>
        <p:nvSpPr>
          <p:cNvPr id="3" name="Content Placeholder 2">
            <a:extLst>
              <a:ext uri="{FF2B5EF4-FFF2-40B4-BE49-F238E27FC236}">
                <a16:creationId xmlns:a16="http://schemas.microsoft.com/office/drawing/2014/main" id="{3C43D7F3-D568-3CE6-26A8-0B073076E0E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23650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FAE241-05B2-E8A8-4175-FF8BCA8F3A9A}"/>
              </a:ext>
            </a:extLst>
          </p:cNvPr>
          <p:cNvPicPr>
            <a:picLocks noGrp="1" noChangeAspect="1"/>
          </p:cNvPicPr>
          <p:nvPr>
            <p:ph idx="1"/>
          </p:nvPr>
        </p:nvPicPr>
        <p:blipFill>
          <a:blip r:embed="rId2"/>
          <a:stretch>
            <a:fillRect/>
          </a:stretch>
        </p:blipFill>
        <p:spPr>
          <a:xfrm>
            <a:off x="0" y="608919"/>
            <a:ext cx="12192000" cy="5640161"/>
          </a:xfrm>
        </p:spPr>
      </p:pic>
    </p:spTree>
    <p:extLst>
      <p:ext uri="{BB962C8B-B14F-4D97-AF65-F5344CB8AC3E}">
        <p14:creationId xmlns:p14="http://schemas.microsoft.com/office/powerpoint/2010/main" val="1421877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7338-0D04-B604-ACFC-96AABB3E5353}"/>
              </a:ext>
            </a:extLst>
          </p:cNvPr>
          <p:cNvSpPr>
            <a:spLocks noGrp="1"/>
          </p:cNvSpPr>
          <p:nvPr>
            <p:ph type="title"/>
          </p:nvPr>
        </p:nvSpPr>
        <p:spPr/>
        <p:txBody>
          <a:bodyPr/>
          <a:lstStyle/>
          <a:p>
            <a:r>
              <a:rPr lang="en-US" dirty="0"/>
              <a:t>For Each Hands on!!</a:t>
            </a:r>
          </a:p>
        </p:txBody>
      </p:sp>
      <p:sp>
        <p:nvSpPr>
          <p:cNvPr id="3" name="Content Placeholder 2">
            <a:extLst>
              <a:ext uri="{FF2B5EF4-FFF2-40B4-BE49-F238E27FC236}">
                <a16:creationId xmlns:a16="http://schemas.microsoft.com/office/drawing/2014/main" id="{3C43D7F3-D568-3CE6-26A8-0B073076E0E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57438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667435-0204-95F0-316F-1A9E82428FED}"/>
              </a:ext>
            </a:extLst>
          </p:cNvPr>
          <p:cNvPicPr>
            <a:picLocks noGrp="1" noChangeAspect="1"/>
          </p:cNvPicPr>
          <p:nvPr>
            <p:ph idx="1"/>
          </p:nvPr>
        </p:nvPicPr>
        <p:blipFill>
          <a:blip r:embed="rId2"/>
          <a:stretch>
            <a:fillRect/>
          </a:stretch>
        </p:blipFill>
        <p:spPr>
          <a:xfrm>
            <a:off x="0" y="0"/>
            <a:ext cx="12192000" cy="6837590"/>
          </a:xfrm>
        </p:spPr>
      </p:pic>
    </p:spTree>
    <p:extLst>
      <p:ext uri="{BB962C8B-B14F-4D97-AF65-F5344CB8AC3E}">
        <p14:creationId xmlns:p14="http://schemas.microsoft.com/office/powerpoint/2010/main" val="3018943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95E2-F444-E601-066C-62D13846D7BD}"/>
              </a:ext>
            </a:extLst>
          </p:cNvPr>
          <p:cNvSpPr>
            <a:spLocks noGrp="1"/>
          </p:cNvSpPr>
          <p:nvPr>
            <p:ph type="title"/>
          </p:nvPr>
        </p:nvSpPr>
        <p:spPr/>
        <p:txBody>
          <a:bodyPr/>
          <a:lstStyle/>
          <a:p>
            <a:r>
              <a:rPr lang="en-US" dirty="0"/>
              <a:t>Differences between For Each and While</a:t>
            </a:r>
          </a:p>
        </p:txBody>
      </p:sp>
      <p:sp>
        <p:nvSpPr>
          <p:cNvPr id="3" name="Content Placeholder 2">
            <a:extLst>
              <a:ext uri="{FF2B5EF4-FFF2-40B4-BE49-F238E27FC236}">
                <a16:creationId xmlns:a16="http://schemas.microsoft.com/office/drawing/2014/main" id="{90334890-EB02-1175-C227-A08A83520A3C}"/>
              </a:ext>
            </a:extLst>
          </p:cNvPr>
          <p:cNvSpPr>
            <a:spLocks noGrp="1"/>
          </p:cNvSpPr>
          <p:nvPr>
            <p:ph idx="1"/>
          </p:nvPr>
        </p:nvSpPr>
        <p:spPr>
          <a:xfrm>
            <a:off x="838200" y="1825625"/>
            <a:ext cx="5184913" cy="4351338"/>
          </a:xfrm>
        </p:spPr>
        <p:txBody>
          <a:bodyPr/>
          <a:lstStyle/>
          <a:p>
            <a:endParaRPr lang="en-US" dirty="0"/>
          </a:p>
          <a:p>
            <a:endParaRPr lang="en-US" dirty="0"/>
          </a:p>
          <a:p>
            <a:r>
              <a:rPr lang="en-US" dirty="0"/>
              <a:t>Now that we've seen the loops in action, let's tabulate some of the differences between them.</a:t>
            </a:r>
          </a:p>
          <a:p>
            <a:endParaRPr lang="en-US" dirty="0"/>
          </a:p>
        </p:txBody>
      </p:sp>
      <p:graphicFrame>
        <p:nvGraphicFramePr>
          <p:cNvPr id="4" name="Table 3">
            <a:extLst>
              <a:ext uri="{FF2B5EF4-FFF2-40B4-BE49-F238E27FC236}">
                <a16:creationId xmlns:a16="http://schemas.microsoft.com/office/drawing/2014/main" id="{E0E108DC-33C3-368B-E418-E1EAEAD21513}"/>
              </a:ext>
            </a:extLst>
          </p:cNvPr>
          <p:cNvGraphicFramePr>
            <a:graphicFrameLocks noGrp="1"/>
          </p:cNvGraphicFramePr>
          <p:nvPr>
            <p:extLst>
              <p:ext uri="{D42A27DB-BD31-4B8C-83A1-F6EECF244321}">
                <p14:modId xmlns:p14="http://schemas.microsoft.com/office/powerpoint/2010/main" val="2211517107"/>
              </p:ext>
            </p:extLst>
          </p:nvPr>
        </p:nvGraphicFramePr>
        <p:xfrm>
          <a:off x="6023113" y="1825625"/>
          <a:ext cx="6085702" cy="4293274"/>
        </p:xfrm>
        <a:graphic>
          <a:graphicData uri="http://schemas.openxmlformats.org/drawingml/2006/table">
            <a:tbl>
              <a:tblPr/>
              <a:tblGrid>
                <a:gridCol w="3042818">
                  <a:extLst>
                    <a:ext uri="{9D8B030D-6E8A-4147-A177-3AD203B41FA5}">
                      <a16:colId xmlns:a16="http://schemas.microsoft.com/office/drawing/2014/main" val="2749217937"/>
                    </a:ext>
                  </a:extLst>
                </a:gridCol>
                <a:gridCol w="3042884">
                  <a:extLst>
                    <a:ext uri="{9D8B030D-6E8A-4147-A177-3AD203B41FA5}">
                      <a16:colId xmlns:a16="http://schemas.microsoft.com/office/drawing/2014/main" val="1121107887"/>
                    </a:ext>
                  </a:extLst>
                </a:gridCol>
              </a:tblGrid>
              <a:tr h="724396">
                <a:tc>
                  <a:txBody>
                    <a:bodyPr/>
                    <a:lstStyle/>
                    <a:p>
                      <a:pPr fontAlgn="ctr"/>
                      <a:r>
                        <a:rPr lang="en-IN" b="1" dirty="0">
                          <a:solidFill>
                            <a:srgbClr val="FFFFFF"/>
                          </a:solidFill>
                          <a:effectLst/>
                          <a:latin typeface="var(--font-family-body)"/>
                        </a:rPr>
                        <a:t>For Each loop</a:t>
                      </a:r>
                      <a:br>
                        <a:rPr lang="en-IN" b="1" dirty="0">
                          <a:effectLst/>
                          <a:latin typeface="var(--font-family-body)"/>
                        </a:rPr>
                      </a:br>
                      <a:endParaRPr lang="en-IN" b="1" dirty="0">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4616"/>
                    </a:solidFill>
                  </a:tcPr>
                </a:tc>
                <a:tc>
                  <a:txBody>
                    <a:bodyPr/>
                    <a:lstStyle/>
                    <a:p>
                      <a:pPr fontAlgn="ctr"/>
                      <a:r>
                        <a:rPr lang="en-IN" b="1" dirty="0">
                          <a:solidFill>
                            <a:srgbClr val="FFFFFF"/>
                          </a:solidFill>
                          <a:effectLst/>
                          <a:latin typeface="var(--font-family-body)"/>
                        </a:rPr>
                        <a:t>While loop</a:t>
                      </a:r>
                      <a:endParaRPr lang="en-IN" b="1" dirty="0">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4616"/>
                    </a:solidFill>
                  </a:tcPr>
                </a:tc>
                <a:extLst>
                  <a:ext uri="{0D108BD9-81ED-4DB2-BD59-A6C34878D82A}">
                    <a16:rowId xmlns:a16="http://schemas.microsoft.com/office/drawing/2014/main" val="4029453608"/>
                  </a:ext>
                </a:extLst>
              </a:tr>
              <a:tr h="1345307">
                <a:tc>
                  <a:txBody>
                    <a:bodyPr/>
                    <a:lstStyle/>
                    <a:p>
                      <a:pPr algn="ctr" fontAlgn="ctr"/>
                      <a:r>
                        <a:rPr lang="en-IN">
                          <a:effectLst/>
                          <a:latin typeface="var(--font-family-body)"/>
                        </a:rPr>
                        <a:t>Performs an activity or series of activities on each element of an enumeration.</a:t>
                      </a:r>
                      <a:br>
                        <a:rPr lang="en-IN">
                          <a:effectLst/>
                          <a:latin typeface="var(--font-family-body)"/>
                        </a:rPr>
                      </a:br>
                      <a:endParaRPr lang="en-IN">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a:effectLst/>
                          <a:latin typeface="var(--font-family-body)"/>
                        </a:rPr>
                        <a:t>Executes contained activities while the condition is True.</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2123125"/>
                  </a:ext>
                </a:extLst>
              </a:tr>
              <a:tr h="1034851">
                <a:tc>
                  <a:txBody>
                    <a:bodyPr/>
                    <a:lstStyle/>
                    <a:p>
                      <a:pPr algn="ctr" fontAlgn="ctr"/>
                      <a:r>
                        <a:rPr lang="en-IN">
                          <a:effectLst/>
                          <a:latin typeface="var(--font-family-body)"/>
                        </a:rPr>
                        <a:t>Iterates through each element in the collection.</a:t>
                      </a:r>
                      <a:br>
                        <a:rPr lang="en-IN">
                          <a:effectLst/>
                          <a:latin typeface="var(--font-family-body)"/>
                        </a:rPr>
                      </a:br>
                      <a:endParaRPr lang="en-IN">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a:effectLst/>
                          <a:latin typeface="var(--font-family-body)"/>
                        </a:rPr>
                        <a:t>Iterates as long as the condition is met.</a:t>
                      </a:r>
                      <a:br>
                        <a:rPr lang="en-IN">
                          <a:effectLst/>
                          <a:latin typeface="var(--font-family-body)"/>
                        </a:rPr>
                      </a:br>
                      <a:endParaRPr lang="en-IN">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52946169"/>
                  </a:ext>
                </a:extLst>
              </a:tr>
              <a:tr h="1034851">
                <a:tc>
                  <a:txBody>
                    <a:bodyPr/>
                    <a:lstStyle/>
                    <a:p>
                      <a:pPr algn="ctr" fontAlgn="ctr"/>
                      <a:r>
                        <a:rPr lang="en-IN">
                          <a:effectLst/>
                          <a:latin typeface="var(--font-family-body)"/>
                        </a:rPr>
                        <a:t>Exits upon completion of processing of each item in the collection.</a:t>
                      </a:r>
                      <a:br>
                        <a:rPr lang="en-IN">
                          <a:effectLst/>
                          <a:latin typeface="var(--font-family-body)"/>
                        </a:rPr>
                      </a:br>
                      <a:endParaRPr lang="en-IN">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dirty="0">
                          <a:effectLst/>
                          <a:latin typeface="var(--font-family-body)"/>
                        </a:rPr>
                        <a:t>Exits upon checking if the condition is false.</a:t>
                      </a:r>
                      <a:br>
                        <a:rPr lang="en-IN" dirty="0">
                          <a:effectLst/>
                          <a:latin typeface="var(--font-family-body)"/>
                        </a:rPr>
                      </a:br>
                      <a:endParaRPr lang="en-IN" dirty="0">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14055848"/>
                  </a:ext>
                </a:extLst>
              </a:tr>
            </a:tbl>
          </a:graphicData>
        </a:graphic>
      </p:graphicFrame>
    </p:spTree>
    <p:extLst>
      <p:ext uri="{BB962C8B-B14F-4D97-AF65-F5344CB8AC3E}">
        <p14:creationId xmlns:p14="http://schemas.microsoft.com/office/powerpoint/2010/main" val="999563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9AFC-E95E-1131-254A-188397750534}"/>
              </a:ext>
            </a:extLst>
          </p:cNvPr>
          <p:cNvSpPr>
            <a:spLocks noGrp="1"/>
          </p:cNvSpPr>
          <p:nvPr>
            <p:ph type="title"/>
          </p:nvPr>
        </p:nvSpPr>
        <p:spPr/>
        <p:txBody>
          <a:bodyPr/>
          <a:lstStyle/>
          <a:p>
            <a:r>
              <a:rPr lang="en-US" dirty="0"/>
              <a:t>Switch – What do we want to learn ?</a:t>
            </a:r>
          </a:p>
        </p:txBody>
      </p:sp>
      <p:sp>
        <p:nvSpPr>
          <p:cNvPr id="3" name="Content Placeholder 2">
            <a:extLst>
              <a:ext uri="{FF2B5EF4-FFF2-40B4-BE49-F238E27FC236}">
                <a16:creationId xmlns:a16="http://schemas.microsoft.com/office/drawing/2014/main" id="{56AABBF6-D508-0095-9156-91D5B873E0AA}"/>
              </a:ext>
            </a:extLst>
          </p:cNvPr>
          <p:cNvSpPr>
            <a:spLocks noGrp="1"/>
          </p:cNvSpPr>
          <p:nvPr>
            <p:ph idx="1"/>
          </p:nvPr>
        </p:nvSpPr>
        <p:spPr/>
        <p:txBody>
          <a:bodyPr/>
          <a:lstStyle/>
          <a:p>
            <a:r>
              <a:rPr lang="en-US" dirty="0"/>
              <a:t>Explain one of the most common conditional control flow statements - the Switch activity.</a:t>
            </a:r>
          </a:p>
          <a:p>
            <a:r>
              <a:rPr lang="en-US" dirty="0"/>
              <a:t>Configure the Switch activity according to its specifications.</a:t>
            </a:r>
          </a:p>
          <a:p>
            <a:r>
              <a:rPr lang="en-US" dirty="0"/>
              <a:t>Differentiate between the Switch and If statements.</a:t>
            </a:r>
          </a:p>
          <a:p>
            <a:endParaRPr lang="en-US" dirty="0"/>
          </a:p>
        </p:txBody>
      </p:sp>
    </p:spTree>
    <p:extLst>
      <p:ext uri="{BB962C8B-B14F-4D97-AF65-F5344CB8AC3E}">
        <p14:creationId xmlns:p14="http://schemas.microsoft.com/office/powerpoint/2010/main" val="590963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8C4E-B4CE-DE09-3414-BFF676E873AE}"/>
              </a:ext>
            </a:extLst>
          </p:cNvPr>
          <p:cNvSpPr>
            <a:spLocks noGrp="1"/>
          </p:cNvSpPr>
          <p:nvPr>
            <p:ph type="title"/>
          </p:nvPr>
        </p:nvSpPr>
        <p:spPr/>
        <p:txBody>
          <a:bodyPr>
            <a:normAutofit/>
          </a:bodyPr>
          <a:lstStyle/>
          <a:p>
            <a:r>
              <a:rPr lang="en-US" dirty="0"/>
              <a:t>What is it?</a:t>
            </a:r>
          </a:p>
        </p:txBody>
      </p:sp>
      <p:sp>
        <p:nvSpPr>
          <p:cNvPr id="3" name="Content Placeholder 2">
            <a:extLst>
              <a:ext uri="{FF2B5EF4-FFF2-40B4-BE49-F238E27FC236}">
                <a16:creationId xmlns:a16="http://schemas.microsoft.com/office/drawing/2014/main" id="{770ECF5A-1E05-46A6-977E-D6AD5D551959}"/>
              </a:ext>
            </a:extLst>
          </p:cNvPr>
          <p:cNvSpPr>
            <a:spLocks noGrp="1"/>
          </p:cNvSpPr>
          <p:nvPr>
            <p:ph idx="1"/>
          </p:nvPr>
        </p:nvSpPr>
        <p:spPr/>
        <p:txBody>
          <a:bodyPr/>
          <a:lstStyle/>
          <a:p>
            <a:r>
              <a:rPr lang="en-US" dirty="0"/>
              <a:t>It is a type of control flow statement that executes a set of activities out of multiple, based on the value of a specific expression.</a:t>
            </a:r>
          </a:p>
          <a:p>
            <a:r>
              <a:rPr lang="en-US" dirty="0"/>
              <a:t>In other words, we use it instead of an If statement when we need at least three potential courses of action.</a:t>
            </a:r>
          </a:p>
          <a:p>
            <a:r>
              <a:rPr lang="en-US" dirty="0"/>
              <a:t>This is done through the condition, which is not Boolean like in the case of If statement, but multiple.</a:t>
            </a:r>
          </a:p>
        </p:txBody>
      </p:sp>
    </p:spTree>
    <p:extLst>
      <p:ext uri="{BB962C8B-B14F-4D97-AF65-F5344CB8AC3E}">
        <p14:creationId xmlns:p14="http://schemas.microsoft.com/office/powerpoint/2010/main" val="3255063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CA3C-8322-A9BC-DFC3-F54BF4C2E166}"/>
              </a:ext>
            </a:extLst>
          </p:cNvPr>
          <p:cNvSpPr>
            <a:spLocks noGrp="1"/>
          </p:cNvSpPr>
          <p:nvPr>
            <p:ph type="title"/>
          </p:nvPr>
        </p:nvSpPr>
        <p:spPr/>
        <p:txBody>
          <a:bodyPr>
            <a:normAutofit/>
          </a:bodyPr>
          <a:lstStyle/>
          <a:p>
            <a:r>
              <a:rPr lang="en-US" dirty="0"/>
              <a:t>What are some business scenarios in which I will use Switch?</a:t>
            </a:r>
          </a:p>
        </p:txBody>
      </p:sp>
      <p:sp>
        <p:nvSpPr>
          <p:cNvPr id="3" name="Content Placeholder 2">
            <a:extLst>
              <a:ext uri="{FF2B5EF4-FFF2-40B4-BE49-F238E27FC236}">
                <a16:creationId xmlns:a16="http://schemas.microsoft.com/office/drawing/2014/main" id="{EB1005B5-09B5-2509-580F-6BC87FAA429A}"/>
              </a:ext>
            </a:extLst>
          </p:cNvPr>
          <p:cNvSpPr>
            <a:spLocks noGrp="1"/>
          </p:cNvSpPr>
          <p:nvPr>
            <p:ph idx="1"/>
          </p:nvPr>
        </p:nvSpPr>
        <p:spPr/>
        <p:txBody>
          <a:bodyPr/>
          <a:lstStyle/>
          <a:p>
            <a:r>
              <a:rPr lang="en-US" dirty="0"/>
              <a:t>An invoice that has three potential statuses (not started, pending, approved) and three sets of actions for each one.</a:t>
            </a:r>
          </a:p>
          <a:p>
            <a:r>
              <a:rPr lang="en-US" dirty="0"/>
              <a:t>A process of automatically ordering raw materials to four suppliers based on certain conditions.</a:t>
            </a:r>
          </a:p>
        </p:txBody>
      </p:sp>
    </p:spTree>
    <p:extLst>
      <p:ext uri="{BB962C8B-B14F-4D97-AF65-F5344CB8AC3E}">
        <p14:creationId xmlns:p14="http://schemas.microsoft.com/office/powerpoint/2010/main" val="3852632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7338-0D04-B604-ACFC-96AABB3E5353}"/>
              </a:ext>
            </a:extLst>
          </p:cNvPr>
          <p:cNvSpPr>
            <a:spLocks noGrp="1"/>
          </p:cNvSpPr>
          <p:nvPr>
            <p:ph type="title"/>
          </p:nvPr>
        </p:nvSpPr>
        <p:spPr/>
        <p:txBody>
          <a:bodyPr/>
          <a:lstStyle/>
          <a:p>
            <a:r>
              <a:rPr lang="en-US" dirty="0"/>
              <a:t>Switch Hands on!!</a:t>
            </a:r>
          </a:p>
        </p:txBody>
      </p:sp>
      <p:sp>
        <p:nvSpPr>
          <p:cNvPr id="3" name="Content Placeholder 2">
            <a:extLst>
              <a:ext uri="{FF2B5EF4-FFF2-40B4-BE49-F238E27FC236}">
                <a16:creationId xmlns:a16="http://schemas.microsoft.com/office/drawing/2014/main" id="{3C43D7F3-D568-3CE6-26A8-0B073076E0E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96971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7FFF-675C-E7BC-EFFE-085C2FB666A6}"/>
              </a:ext>
            </a:extLst>
          </p:cNvPr>
          <p:cNvSpPr>
            <a:spLocks noGrp="1"/>
          </p:cNvSpPr>
          <p:nvPr>
            <p:ph type="title"/>
          </p:nvPr>
        </p:nvSpPr>
        <p:spPr/>
        <p:txBody>
          <a:bodyPr/>
          <a:lstStyle/>
          <a:p>
            <a:r>
              <a:rPr lang="en-US" dirty="0"/>
              <a:t>Control Flow</a:t>
            </a:r>
          </a:p>
        </p:txBody>
      </p:sp>
      <p:sp>
        <p:nvSpPr>
          <p:cNvPr id="3" name="Content Placeholder 2">
            <a:extLst>
              <a:ext uri="{FF2B5EF4-FFF2-40B4-BE49-F238E27FC236}">
                <a16:creationId xmlns:a16="http://schemas.microsoft.com/office/drawing/2014/main" id="{3BB44933-E722-F8E4-1443-8B6AFB044436}"/>
              </a:ext>
            </a:extLst>
          </p:cNvPr>
          <p:cNvSpPr>
            <a:spLocks noGrp="1"/>
          </p:cNvSpPr>
          <p:nvPr>
            <p:ph idx="1"/>
          </p:nvPr>
        </p:nvSpPr>
        <p:spPr/>
        <p:txBody>
          <a:bodyPr/>
          <a:lstStyle/>
          <a:p>
            <a:r>
              <a:rPr lang="en-IN" b="0" i="0" dirty="0">
                <a:solidFill>
                  <a:srgbClr val="313537"/>
                </a:solidFill>
                <a:effectLst/>
                <a:latin typeface="Inter"/>
              </a:rPr>
              <a:t>Control flow is one of the fundamental concepts in programming. </a:t>
            </a:r>
          </a:p>
          <a:p>
            <a:r>
              <a:rPr lang="en-IN" b="0" i="0" dirty="0">
                <a:solidFill>
                  <a:srgbClr val="313537"/>
                </a:solidFill>
                <a:effectLst/>
                <a:latin typeface="Inter"/>
              </a:rPr>
              <a:t>This describes how the activities are executed in a process or workflow. </a:t>
            </a:r>
          </a:p>
          <a:p>
            <a:r>
              <a:rPr lang="en-IN" b="0" i="0" dirty="0">
                <a:solidFill>
                  <a:srgbClr val="313537"/>
                </a:solidFill>
                <a:effectLst/>
                <a:latin typeface="Inter"/>
              </a:rPr>
              <a:t>Think of the order in which they are executed, the conditions, the repetitions, and so on.</a:t>
            </a:r>
          </a:p>
          <a:p>
            <a:r>
              <a:rPr lang="en-IN" dirty="0">
                <a:solidFill>
                  <a:srgbClr val="313537"/>
                </a:solidFill>
                <a:latin typeface="Inter"/>
              </a:rPr>
              <a:t>T</a:t>
            </a:r>
            <a:r>
              <a:rPr lang="en-IN" b="0" i="0" dirty="0">
                <a:solidFill>
                  <a:srgbClr val="313537"/>
                </a:solidFill>
                <a:effectLst/>
                <a:latin typeface="Inter"/>
              </a:rPr>
              <a:t>he basic statements used for setting up the control flow are If, While, Do While, For Each, Switch, and Parallel. </a:t>
            </a:r>
          </a:p>
        </p:txBody>
      </p:sp>
    </p:spTree>
    <p:extLst>
      <p:ext uri="{BB962C8B-B14F-4D97-AF65-F5344CB8AC3E}">
        <p14:creationId xmlns:p14="http://schemas.microsoft.com/office/powerpoint/2010/main" val="2770446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EF16F1-6FC3-3035-FEDF-86DF9AA9161F}"/>
              </a:ext>
            </a:extLst>
          </p:cNvPr>
          <p:cNvPicPr>
            <a:picLocks noGrp="1" noChangeAspect="1"/>
          </p:cNvPicPr>
          <p:nvPr>
            <p:ph idx="1"/>
          </p:nvPr>
        </p:nvPicPr>
        <p:blipFill>
          <a:blip r:embed="rId2"/>
          <a:stretch>
            <a:fillRect/>
          </a:stretch>
        </p:blipFill>
        <p:spPr>
          <a:xfrm>
            <a:off x="0" y="-1"/>
            <a:ext cx="12192000" cy="6851197"/>
          </a:xfrm>
        </p:spPr>
      </p:pic>
    </p:spTree>
    <p:extLst>
      <p:ext uri="{BB962C8B-B14F-4D97-AF65-F5344CB8AC3E}">
        <p14:creationId xmlns:p14="http://schemas.microsoft.com/office/powerpoint/2010/main" val="2474479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F549-EC60-F6AC-A16D-11376DC5BCA9}"/>
              </a:ext>
            </a:extLst>
          </p:cNvPr>
          <p:cNvSpPr>
            <a:spLocks noGrp="1"/>
          </p:cNvSpPr>
          <p:nvPr>
            <p:ph type="title"/>
          </p:nvPr>
        </p:nvSpPr>
        <p:spPr/>
        <p:txBody>
          <a:bodyPr>
            <a:normAutofit/>
          </a:bodyPr>
          <a:lstStyle/>
          <a:p>
            <a:r>
              <a:rPr lang="en-US" dirty="0"/>
              <a:t>Differences between Switch and If</a:t>
            </a:r>
          </a:p>
        </p:txBody>
      </p:sp>
      <p:sp>
        <p:nvSpPr>
          <p:cNvPr id="10" name="Content Placeholder 9">
            <a:extLst>
              <a:ext uri="{FF2B5EF4-FFF2-40B4-BE49-F238E27FC236}">
                <a16:creationId xmlns:a16="http://schemas.microsoft.com/office/drawing/2014/main" id="{9DDBE95E-1F6F-340A-E1B9-6D2B9C2CA449}"/>
              </a:ext>
            </a:extLst>
          </p:cNvPr>
          <p:cNvSpPr>
            <a:spLocks noGrp="1"/>
          </p:cNvSpPr>
          <p:nvPr>
            <p:ph idx="1"/>
          </p:nvPr>
        </p:nvSpPr>
        <p:spPr>
          <a:xfrm>
            <a:off x="838199" y="1825625"/>
            <a:ext cx="4098951" cy="4351338"/>
          </a:xfrm>
        </p:spPr>
        <p:txBody>
          <a:bodyPr/>
          <a:lstStyle/>
          <a:p>
            <a:r>
              <a:rPr lang="en-US" dirty="0"/>
              <a:t>Here's a table showing some of the differences between switch and if statements.</a:t>
            </a:r>
          </a:p>
          <a:p>
            <a:br>
              <a:rPr lang="en-US" dirty="0"/>
            </a:br>
            <a:endParaRPr lang="en-US" dirty="0"/>
          </a:p>
        </p:txBody>
      </p:sp>
      <p:graphicFrame>
        <p:nvGraphicFramePr>
          <p:cNvPr id="11" name="Content Placeholder 3">
            <a:extLst>
              <a:ext uri="{FF2B5EF4-FFF2-40B4-BE49-F238E27FC236}">
                <a16:creationId xmlns:a16="http://schemas.microsoft.com/office/drawing/2014/main" id="{6ACF6DC5-7E4C-D932-D026-EAC2C52F434D}"/>
              </a:ext>
            </a:extLst>
          </p:cNvPr>
          <p:cNvGraphicFramePr>
            <a:graphicFrameLocks/>
          </p:cNvGraphicFramePr>
          <p:nvPr>
            <p:extLst>
              <p:ext uri="{D42A27DB-BD31-4B8C-83A1-F6EECF244321}">
                <p14:modId xmlns:p14="http://schemas.microsoft.com/office/powerpoint/2010/main" val="3158498580"/>
              </p:ext>
            </p:extLst>
          </p:nvPr>
        </p:nvGraphicFramePr>
        <p:xfrm>
          <a:off x="4937151" y="1690688"/>
          <a:ext cx="7254849" cy="4297680"/>
        </p:xfrm>
        <a:graphic>
          <a:graphicData uri="http://schemas.openxmlformats.org/drawingml/2006/table">
            <a:tbl>
              <a:tblPr/>
              <a:tblGrid>
                <a:gridCol w="3627386">
                  <a:extLst>
                    <a:ext uri="{9D8B030D-6E8A-4147-A177-3AD203B41FA5}">
                      <a16:colId xmlns:a16="http://schemas.microsoft.com/office/drawing/2014/main" val="4171820564"/>
                    </a:ext>
                  </a:extLst>
                </a:gridCol>
                <a:gridCol w="3627463">
                  <a:extLst>
                    <a:ext uri="{9D8B030D-6E8A-4147-A177-3AD203B41FA5}">
                      <a16:colId xmlns:a16="http://schemas.microsoft.com/office/drawing/2014/main" val="4151024203"/>
                    </a:ext>
                  </a:extLst>
                </a:gridCol>
              </a:tblGrid>
              <a:tr h="0">
                <a:tc>
                  <a:txBody>
                    <a:bodyPr/>
                    <a:lstStyle/>
                    <a:p>
                      <a:pPr fontAlgn="ctr"/>
                      <a:r>
                        <a:rPr lang="en-IN" b="1" dirty="0">
                          <a:solidFill>
                            <a:srgbClr val="FFFFFF"/>
                          </a:solidFill>
                          <a:effectLst/>
                          <a:latin typeface="var(--font-family-body)"/>
                        </a:rPr>
                        <a:t>Switch</a:t>
                      </a:r>
                      <a:endParaRPr lang="en-IN" b="1" dirty="0">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4616"/>
                    </a:solidFill>
                  </a:tcPr>
                </a:tc>
                <a:tc>
                  <a:txBody>
                    <a:bodyPr/>
                    <a:lstStyle/>
                    <a:p>
                      <a:pPr fontAlgn="ctr"/>
                      <a:r>
                        <a:rPr lang="en-IN" b="1">
                          <a:solidFill>
                            <a:srgbClr val="FFFFFF"/>
                          </a:solidFill>
                          <a:effectLst/>
                          <a:latin typeface="var(--font-family-body)"/>
                        </a:rPr>
                        <a:t>If</a:t>
                      </a:r>
                      <a:endParaRPr lang="en-IN" b="1">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4616"/>
                    </a:solidFill>
                  </a:tcPr>
                </a:tc>
                <a:extLst>
                  <a:ext uri="{0D108BD9-81ED-4DB2-BD59-A6C34878D82A}">
                    <a16:rowId xmlns:a16="http://schemas.microsoft.com/office/drawing/2014/main" val="3144652709"/>
                  </a:ext>
                </a:extLst>
              </a:tr>
              <a:tr h="0">
                <a:tc>
                  <a:txBody>
                    <a:bodyPr/>
                    <a:lstStyle/>
                    <a:p>
                      <a:pPr algn="ctr" fontAlgn="ctr"/>
                      <a:r>
                        <a:rPr lang="en-IN">
                          <a:effectLst/>
                          <a:latin typeface="var(--font-family-body)"/>
                        </a:rPr>
                        <a:t>Useful when we need at least three potential sources of action.</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a:effectLst/>
                          <a:latin typeface="var(--font-family-body)"/>
                        </a:rPr>
                        <a:t>Useful only with two potential courses of action.</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22972474"/>
                  </a:ext>
                </a:extLst>
              </a:tr>
              <a:tr h="0">
                <a:tc>
                  <a:txBody>
                    <a:bodyPr/>
                    <a:lstStyle/>
                    <a:p>
                      <a:pPr algn="ctr" fontAlgn="ctr"/>
                      <a:r>
                        <a:rPr lang="en-IN">
                          <a:effectLst/>
                          <a:latin typeface="var(--font-family-body)"/>
                        </a:rPr>
                        <a:t>Uses a condition that is not boolean. But enables the selection of one choice out of multiple, based on the value of a specified expression. </a:t>
                      </a:r>
                      <a:br>
                        <a:rPr lang="en-IN">
                          <a:effectLst/>
                          <a:latin typeface="var(--font-family-body)"/>
                        </a:rPr>
                      </a:br>
                      <a:endParaRPr lang="en-IN">
                        <a:effectLst/>
                        <a:latin typeface="var(--font-family-body)"/>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a:effectLst/>
                          <a:latin typeface="var(--font-family-body)"/>
                        </a:rPr>
                        <a:t>Uses a condition that is boolean in nature.</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13418391"/>
                  </a:ext>
                </a:extLst>
              </a:tr>
              <a:tr h="0">
                <a:tc>
                  <a:txBody>
                    <a:bodyPr/>
                    <a:lstStyle/>
                    <a:p>
                      <a:pPr algn="ctr" fontAlgn="ctr"/>
                      <a:r>
                        <a:rPr lang="en-IN">
                          <a:effectLst/>
                          <a:latin typeface="var(--font-family-body)"/>
                        </a:rPr>
                        <a:t>Workflow design with multiple nested If-Else replaced by switch activity is easy to follow.</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a:effectLst/>
                          <a:latin typeface="var(--font-family-body)"/>
                        </a:rPr>
                        <a:t>Workflow design with multiple nested If-Else looks cluttered and difficult to follow.</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56647062"/>
                  </a:ext>
                </a:extLst>
              </a:tr>
              <a:tr h="0">
                <a:tc>
                  <a:txBody>
                    <a:bodyPr/>
                    <a:lstStyle/>
                    <a:p>
                      <a:pPr algn="ctr" fontAlgn="ctr"/>
                      <a:r>
                        <a:rPr lang="en-IN">
                          <a:effectLst/>
                          <a:latin typeface="var(--font-family-body)"/>
                        </a:rPr>
                        <a:t>By default, switch activity uses an integer argument in the Case Value section in Studio.</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dirty="0">
                          <a:effectLst/>
                          <a:latin typeface="var(--font-family-body)"/>
                        </a:rPr>
                        <a:t>If statement uses an integer or character.</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0123608"/>
                  </a:ext>
                </a:extLst>
              </a:tr>
            </a:tbl>
          </a:graphicData>
        </a:graphic>
      </p:graphicFrame>
    </p:spTree>
    <p:extLst>
      <p:ext uri="{BB962C8B-B14F-4D97-AF65-F5344CB8AC3E}">
        <p14:creationId xmlns:p14="http://schemas.microsoft.com/office/powerpoint/2010/main" val="3601630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529-C60E-D584-4251-ED90E22E9E98}"/>
              </a:ext>
            </a:extLst>
          </p:cNvPr>
          <p:cNvSpPr>
            <a:spLocks noGrp="1"/>
          </p:cNvSpPr>
          <p:nvPr>
            <p:ph type="title"/>
          </p:nvPr>
        </p:nvSpPr>
        <p:spPr/>
        <p:txBody>
          <a:bodyPr/>
          <a:lstStyle/>
          <a:p>
            <a:r>
              <a:rPr lang="en-US" dirty="0"/>
              <a:t>Parallel Activity</a:t>
            </a:r>
          </a:p>
        </p:txBody>
      </p:sp>
      <p:sp>
        <p:nvSpPr>
          <p:cNvPr id="3" name="Content Placeholder 2">
            <a:extLst>
              <a:ext uri="{FF2B5EF4-FFF2-40B4-BE49-F238E27FC236}">
                <a16:creationId xmlns:a16="http://schemas.microsoft.com/office/drawing/2014/main" id="{88ED5077-6C62-6B15-98E8-EAC30D48AEA8}"/>
              </a:ext>
            </a:extLst>
          </p:cNvPr>
          <p:cNvSpPr>
            <a:spLocks noGrp="1"/>
          </p:cNvSpPr>
          <p:nvPr>
            <p:ph idx="1"/>
          </p:nvPr>
        </p:nvSpPr>
        <p:spPr/>
        <p:txBody>
          <a:bodyPr>
            <a:normAutofit/>
          </a:bodyPr>
          <a:lstStyle/>
          <a:p>
            <a:r>
              <a:rPr lang="en-US" dirty="0"/>
              <a:t>Explain what a Parallel activity is and how to use it.</a:t>
            </a:r>
          </a:p>
        </p:txBody>
      </p:sp>
    </p:spTree>
    <p:extLst>
      <p:ext uri="{BB962C8B-B14F-4D97-AF65-F5344CB8AC3E}">
        <p14:creationId xmlns:p14="http://schemas.microsoft.com/office/powerpoint/2010/main" val="2824858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219D-9BB1-60C0-15AF-BD5FF7D6215C}"/>
              </a:ext>
            </a:extLst>
          </p:cNvPr>
          <p:cNvSpPr>
            <a:spLocks noGrp="1"/>
          </p:cNvSpPr>
          <p:nvPr>
            <p:ph type="title"/>
          </p:nvPr>
        </p:nvSpPr>
        <p:spPr/>
        <p:txBody>
          <a:bodyPr/>
          <a:lstStyle/>
          <a:p>
            <a:r>
              <a:rPr lang="en-US" dirty="0"/>
              <a:t>What is it?</a:t>
            </a:r>
          </a:p>
        </p:txBody>
      </p:sp>
      <p:sp>
        <p:nvSpPr>
          <p:cNvPr id="3" name="Content Placeholder 2">
            <a:extLst>
              <a:ext uri="{FF2B5EF4-FFF2-40B4-BE49-F238E27FC236}">
                <a16:creationId xmlns:a16="http://schemas.microsoft.com/office/drawing/2014/main" id="{253A1518-EDD5-2B61-AC34-8CA8B2F60662}"/>
              </a:ext>
            </a:extLst>
          </p:cNvPr>
          <p:cNvSpPr>
            <a:spLocks noGrp="1"/>
          </p:cNvSpPr>
          <p:nvPr>
            <p:ph idx="1"/>
          </p:nvPr>
        </p:nvSpPr>
        <p:spPr/>
        <p:txBody>
          <a:bodyPr/>
          <a:lstStyle/>
          <a:p>
            <a:r>
              <a:rPr lang="en-US" dirty="0"/>
              <a:t>The Parallel activity enables you to execute two or more child activity branches at the same time. </a:t>
            </a:r>
          </a:p>
          <a:p>
            <a:r>
              <a:rPr lang="en-US" dirty="0"/>
              <a:t>In UiPath Studio, the Parallel activity can be found in the Activities panel, under Workflow &gt; Control &gt; Parallel.</a:t>
            </a:r>
          </a:p>
          <a:p>
            <a:r>
              <a:rPr lang="en-US" dirty="0"/>
              <a:t>The Parallel activity finishes only after all child activities are complete or when its </a:t>
            </a:r>
            <a:r>
              <a:rPr lang="en-US" dirty="0" err="1"/>
              <a:t>CompletionCondition</a:t>
            </a:r>
            <a:r>
              <a:rPr lang="en-US" dirty="0"/>
              <a:t> property evaluates to true. </a:t>
            </a:r>
          </a:p>
          <a:p>
            <a:endParaRPr lang="en-US" dirty="0"/>
          </a:p>
        </p:txBody>
      </p:sp>
    </p:spTree>
    <p:extLst>
      <p:ext uri="{BB962C8B-B14F-4D97-AF65-F5344CB8AC3E}">
        <p14:creationId xmlns:p14="http://schemas.microsoft.com/office/powerpoint/2010/main" val="1161496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0BD7-E6DE-16CF-C118-BCA2B7790930}"/>
              </a:ext>
            </a:extLst>
          </p:cNvPr>
          <p:cNvSpPr>
            <a:spLocks noGrp="1"/>
          </p:cNvSpPr>
          <p:nvPr>
            <p:ph type="title"/>
          </p:nvPr>
        </p:nvSpPr>
        <p:spPr/>
        <p:txBody>
          <a:bodyPr/>
          <a:lstStyle/>
          <a:p>
            <a:r>
              <a:rPr lang="en-US" dirty="0"/>
              <a:t>Why is it important?</a:t>
            </a:r>
          </a:p>
        </p:txBody>
      </p:sp>
      <p:sp>
        <p:nvSpPr>
          <p:cNvPr id="3" name="Content Placeholder 2">
            <a:extLst>
              <a:ext uri="{FF2B5EF4-FFF2-40B4-BE49-F238E27FC236}">
                <a16:creationId xmlns:a16="http://schemas.microsoft.com/office/drawing/2014/main" id="{86A81592-BE8A-34E8-8567-D6C0F76619F9}"/>
              </a:ext>
            </a:extLst>
          </p:cNvPr>
          <p:cNvSpPr>
            <a:spLocks noGrp="1"/>
          </p:cNvSpPr>
          <p:nvPr>
            <p:ph idx="1"/>
          </p:nvPr>
        </p:nvSpPr>
        <p:spPr/>
        <p:txBody>
          <a:bodyPr/>
          <a:lstStyle/>
          <a:p>
            <a:r>
              <a:rPr lang="en-US" dirty="0"/>
              <a:t>The Parallel activity is very beneficial when there are one or more blocking activities in the branches, because it executes all child activities simultaneously and asynchronously, thus saving time and being very efficient.</a:t>
            </a:r>
          </a:p>
        </p:txBody>
      </p:sp>
    </p:spTree>
    <p:extLst>
      <p:ext uri="{BB962C8B-B14F-4D97-AF65-F5344CB8AC3E}">
        <p14:creationId xmlns:p14="http://schemas.microsoft.com/office/powerpoint/2010/main" val="2114262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CF57-DDEB-FA14-7F49-66AB6B0AEBC6}"/>
              </a:ext>
            </a:extLst>
          </p:cNvPr>
          <p:cNvSpPr>
            <a:spLocks noGrp="1"/>
          </p:cNvSpPr>
          <p:nvPr>
            <p:ph type="title"/>
          </p:nvPr>
        </p:nvSpPr>
        <p:spPr/>
        <p:txBody>
          <a:bodyPr>
            <a:normAutofit/>
          </a:bodyPr>
          <a:lstStyle/>
          <a:p>
            <a:r>
              <a:rPr lang="en-US" dirty="0"/>
              <a:t>Where do I use it?</a:t>
            </a:r>
          </a:p>
        </p:txBody>
      </p:sp>
      <p:sp>
        <p:nvSpPr>
          <p:cNvPr id="3" name="Content Placeholder 2">
            <a:extLst>
              <a:ext uri="{FF2B5EF4-FFF2-40B4-BE49-F238E27FC236}">
                <a16:creationId xmlns:a16="http://schemas.microsoft.com/office/drawing/2014/main" id="{F2513884-6914-8654-6671-6A82815E0D79}"/>
              </a:ext>
            </a:extLst>
          </p:cNvPr>
          <p:cNvSpPr>
            <a:spLocks noGrp="1"/>
          </p:cNvSpPr>
          <p:nvPr>
            <p:ph idx="1"/>
          </p:nvPr>
        </p:nvSpPr>
        <p:spPr/>
        <p:txBody>
          <a:bodyPr>
            <a:normAutofit lnSpcReduction="10000"/>
          </a:bodyPr>
          <a:lstStyle/>
          <a:p>
            <a:r>
              <a:rPr lang="en-US" dirty="0"/>
              <a:t>Let's imagine a Sequence workflow that contains two other Sequence activities. </a:t>
            </a:r>
          </a:p>
          <a:p>
            <a:pPr lvl="1"/>
            <a:r>
              <a:rPr lang="en-US" dirty="0"/>
              <a:t>The first sequence must download a .pdf file on a webpage and uses a 'Wait for Download' activity that waits for the download to complete before any further processing of the file in the automation.</a:t>
            </a:r>
          </a:p>
          <a:p>
            <a:pPr lvl="1"/>
            <a:r>
              <a:rPr lang="en-US" dirty="0"/>
              <a:t>The second sequence gets data from an invoice and sends the output by email to a specific recipient.</a:t>
            </a:r>
          </a:p>
          <a:p>
            <a:r>
              <a:rPr lang="en-US" dirty="0"/>
              <a:t>What the Parallel activity does is that it won't stop the automation to wait for the blocking activity to finish downloading, instead </a:t>
            </a:r>
          </a:p>
          <a:p>
            <a:r>
              <a:rPr lang="en-US" dirty="0"/>
              <a:t>It will switch between the child activity branches until they all finish executing or when its </a:t>
            </a:r>
            <a:r>
              <a:rPr lang="en-US" dirty="0" err="1"/>
              <a:t>CompletionCondition</a:t>
            </a:r>
            <a:r>
              <a:rPr lang="en-US" dirty="0"/>
              <a:t> property evaluates to true.</a:t>
            </a:r>
          </a:p>
          <a:p>
            <a:endParaRPr lang="en-US" dirty="0"/>
          </a:p>
        </p:txBody>
      </p:sp>
    </p:spTree>
    <p:extLst>
      <p:ext uri="{BB962C8B-B14F-4D97-AF65-F5344CB8AC3E}">
        <p14:creationId xmlns:p14="http://schemas.microsoft.com/office/powerpoint/2010/main" val="2895888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0C06-0A02-CE54-B711-B8D53C024F05}"/>
              </a:ext>
            </a:extLst>
          </p:cNvPr>
          <p:cNvSpPr>
            <a:spLocks noGrp="1"/>
          </p:cNvSpPr>
          <p:nvPr>
            <p:ph type="title"/>
          </p:nvPr>
        </p:nvSpPr>
        <p:spPr/>
        <p:txBody>
          <a:bodyPr/>
          <a:lstStyle/>
          <a:p>
            <a:r>
              <a:rPr lang="en-US" dirty="0"/>
              <a:t>Parallels Hands on !!</a:t>
            </a:r>
          </a:p>
        </p:txBody>
      </p:sp>
      <p:sp>
        <p:nvSpPr>
          <p:cNvPr id="3" name="Content Placeholder 2">
            <a:extLst>
              <a:ext uri="{FF2B5EF4-FFF2-40B4-BE49-F238E27FC236}">
                <a16:creationId xmlns:a16="http://schemas.microsoft.com/office/drawing/2014/main" id="{897B4049-9D4C-E3D5-9410-F6DAF486A92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8388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C4A11A-F688-5C97-D11E-57A6C1C5D674}"/>
              </a:ext>
            </a:extLst>
          </p:cNvPr>
          <p:cNvPicPr>
            <a:picLocks noGrp="1" noChangeAspect="1"/>
          </p:cNvPicPr>
          <p:nvPr>
            <p:ph idx="1"/>
          </p:nvPr>
        </p:nvPicPr>
        <p:blipFill>
          <a:blip r:embed="rId2"/>
          <a:stretch>
            <a:fillRect/>
          </a:stretch>
        </p:blipFill>
        <p:spPr>
          <a:xfrm>
            <a:off x="0" y="0"/>
            <a:ext cx="12192000" cy="6851197"/>
          </a:xfrm>
        </p:spPr>
      </p:pic>
    </p:spTree>
    <p:extLst>
      <p:ext uri="{BB962C8B-B14F-4D97-AF65-F5344CB8AC3E}">
        <p14:creationId xmlns:p14="http://schemas.microsoft.com/office/powerpoint/2010/main" val="1875575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2965-ECF0-9DC4-698D-47B9B6FB65DE}"/>
              </a:ext>
            </a:extLst>
          </p:cNvPr>
          <p:cNvSpPr>
            <a:spLocks noGrp="1"/>
          </p:cNvSpPr>
          <p:nvPr>
            <p:ph type="title"/>
          </p:nvPr>
        </p:nvSpPr>
        <p:spPr/>
        <p:txBody>
          <a:bodyPr/>
          <a:lstStyle/>
          <a:p>
            <a:r>
              <a:rPr lang="en-US" dirty="0"/>
              <a:t>That’s it</a:t>
            </a:r>
          </a:p>
        </p:txBody>
      </p:sp>
      <p:pic>
        <p:nvPicPr>
          <p:cNvPr id="5" name="Content Placeholder 4">
            <a:extLst>
              <a:ext uri="{FF2B5EF4-FFF2-40B4-BE49-F238E27FC236}">
                <a16:creationId xmlns:a16="http://schemas.microsoft.com/office/drawing/2014/main" id="{C6A3DEEB-92B3-AB6A-8D06-A45C099FB19E}"/>
              </a:ext>
            </a:extLst>
          </p:cNvPr>
          <p:cNvPicPr>
            <a:picLocks noGrp="1" noChangeAspect="1"/>
          </p:cNvPicPr>
          <p:nvPr>
            <p:ph idx="1"/>
          </p:nvPr>
        </p:nvPicPr>
        <p:blipFill>
          <a:blip r:embed="rId2"/>
          <a:stretch>
            <a:fillRect/>
          </a:stretch>
        </p:blipFill>
        <p:spPr>
          <a:xfrm>
            <a:off x="2774260" y="1690688"/>
            <a:ext cx="6643480" cy="4082138"/>
          </a:xfrm>
        </p:spPr>
      </p:pic>
    </p:spTree>
    <p:extLst>
      <p:ext uri="{BB962C8B-B14F-4D97-AF65-F5344CB8AC3E}">
        <p14:creationId xmlns:p14="http://schemas.microsoft.com/office/powerpoint/2010/main" val="2460965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882E-344F-182C-CB26-2D51910112F8}"/>
              </a:ext>
            </a:extLst>
          </p:cNvPr>
          <p:cNvSpPr>
            <a:spLocks noGrp="1"/>
          </p:cNvSpPr>
          <p:nvPr>
            <p:ph type="title"/>
          </p:nvPr>
        </p:nvSpPr>
        <p:spPr/>
        <p:txBody>
          <a:bodyPr/>
          <a:lstStyle/>
          <a:p>
            <a:r>
              <a:rPr lang="en-US" dirty="0"/>
              <a:t>Thanks </a:t>
            </a:r>
          </a:p>
        </p:txBody>
      </p:sp>
      <p:pic>
        <p:nvPicPr>
          <p:cNvPr id="4" name="Picture 3">
            <a:extLst>
              <a:ext uri="{FF2B5EF4-FFF2-40B4-BE49-F238E27FC236}">
                <a16:creationId xmlns:a16="http://schemas.microsoft.com/office/drawing/2014/main" id="{E9E4A84B-2C23-EEB1-60CF-A75B32059E17}"/>
              </a:ext>
            </a:extLst>
          </p:cNvPr>
          <p:cNvPicPr>
            <a:picLocks noChangeAspect="1"/>
          </p:cNvPicPr>
          <p:nvPr/>
        </p:nvPicPr>
        <p:blipFill>
          <a:blip r:embed="rId2"/>
          <a:stretch>
            <a:fillRect/>
          </a:stretch>
        </p:blipFill>
        <p:spPr>
          <a:xfrm>
            <a:off x="2341907" y="1690688"/>
            <a:ext cx="7508185" cy="4131009"/>
          </a:xfrm>
          <a:prstGeom prst="rect">
            <a:avLst/>
          </a:prstGeom>
        </p:spPr>
      </p:pic>
    </p:spTree>
    <p:extLst>
      <p:ext uri="{BB962C8B-B14F-4D97-AF65-F5344CB8AC3E}">
        <p14:creationId xmlns:p14="http://schemas.microsoft.com/office/powerpoint/2010/main" val="351436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51D0-B746-50EA-F0A6-54C13861098F}"/>
              </a:ext>
            </a:extLst>
          </p:cNvPr>
          <p:cNvSpPr>
            <a:spLocks noGrp="1"/>
          </p:cNvSpPr>
          <p:nvPr>
            <p:ph type="title"/>
          </p:nvPr>
        </p:nvSpPr>
        <p:spPr/>
        <p:txBody>
          <a:bodyPr/>
          <a:lstStyle/>
          <a:p>
            <a:r>
              <a:rPr lang="en-US" dirty="0"/>
              <a:t>What we will do today</a:t>
            </a:r>
          </a:p>
        </p:txBody>
      </p:sp>
      <p:sp>
        <p:nvSpPr>
          <p:cNvPr id="3" name="Content Placeholder 2">
            <a:extLst>
              <a:ext uri="{FF2B5EF4-FFF2-40B4-BE49-F238E27FC236}">
                <a16:creationId xmlns:a16="http://schemas.microsoft.com/office/drawing/2014/main" id="{7EF059AE-D2E4-35CC-468E-992472E79430}"/>
              </a:ext>
            </a:extLst>
          </p:cNvPr>
          <p:cNvSpPr>
            <a:spLocks noGrp="1"/>
          </p:cNvSpPr>
          <p:nvPr>
            <p:ph idx="1"/>
          </p:nvPr>
        </p:nvSpPr>
        <p:spPr/>
        <p:txBody>
          <a:bodyPr>
            <a:normAutofit/>
          </a:bodyPr>
          <a:lstStyle/>
          <a:p>
            <a:r>
              <a:rPr lang="en-US" dirty="0"/>
              <a:t>Explain what control flow is and why it is important.</a:t>
            </a:r>
          </a:p>
          <a:p>
            <a:r>
              <a:rPr lang="en-US" dirty="0"/>
              <a:t>List the most common control flow statements used in UiPath.</a:t>
            </a:r>
          </a:p>
          <a:p>
            <a:r>
              <a:rPr lang="en-US" dirty="0"/>
              <a:t>Explain the most common control flow statements used in UiPath. </a:t>
            </a:r>
          </a:p>
          <a:p>
            <a:r>
              <a:rPr lang="en-US" dirty="0"/>
              <a:t>Differentiate between the most common control flow statements used in UiPath. </a:t>
            </a:r>
          </a:p>
          <a:p>
            <a:r>
              <a:rPr lang="en-US" dirty="0"/>
              <a:t>Configure the most common control flow statements according to their specifications. </a:t>
            </a:r>
          </a:p>
          <a:p>
            <a:r>
              <a:rPr lang="en-US" dirty="0"/>
              <a:t>Explain what a parallel activity is and how to use it.</a:t>
            </a:r>
          </a:p>
          <a:p>
            <a:endParaRPr lang="en-US" dirty="0"/>
          </a:p>
        </p:txBody>
      </p:sp>
    </p:spTree>
    <p:extLst>
      <p:ext uri="{BB962C8B-B14F-4D97-AF65-F5344CB8AC3E}">
        <p14:creationId xmlns:p14="http://schemas.microsoft.com/office/powerpoint/2010/main" val="4176446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F343-4CB6-B81B-F489-A2B409320EEA}"/>
              </a:ext>
            </a:extLst>
          </p:cNvPr>
          <p:cNvSpPr>
            <a:spLocks noGrp="1"/>
          </p:cNvSpPr>
          <p:nvPr>
            <p:ph type="title"/>
          </p:nvPr>
        </p:nvSpPr>
        <p:spPr/>
        <p:txBody>
          <a:bodyPr>
            <a:normAutofit/>
          </a:bodyPr>
          <a:lstStyle/>
          <a:p>
            <a:pPr fontAlgn="base"/>
            <a:r>
              <a:rPr lang="en-IN" dirty="0"/>
              <a:t>What is control flow?</a:t>
            </a:r>
            <a:endParaRPr lang="en-US" dirty="0"/>
          </a:p>
        </p:txBody>
      </p:sp>
      <p:sp>
        <p:nvSpPr>
          <p:cNvPr id="3" name="Content Placeholder 2">
            <a:extLst>
              <a:ext uri="{FF2B5EF4-FFF2-40B4-BE49-F238E27FC236}">
                <a16:creationId xmlns:a16="http://schemas.microsoft.com/office/drawing/2014/main" id="{834D847E-A070-8C03-D3D5-B028DC375BB6}"/>
              </a:ext>
            </a:extLst>
          </p:cNvPr>
          <p:cNvSpPr>
            <a:spLocks noGrp="1"/>
          </p:cNvSpPr>
          <p:nvPr>
            <p:ph idx="1"/>
          </p:nvPr>
        </p:nvSpPr>
        <p:spPr/>
        <p:txBody>
          <a:bodyPr>
            <a:normAutofit/>
          </a:bodyPr>
          <a:lstStyle/>
          <a:p>
            <a:pPr algn="l" fontAlgn="base"/>
            <a:r>
              <a:rPr lang="en-IN" b="0" i="0" dirty="0">
                <a:solidFill>
                  <a:srgbClr val="313537"/>
                </a:solidFill>
                <a:effectLst/>
                <a:latin typeface="Inter"/>
              </a:rPr>
              <a:t>It is the order in which </a:t>
            </a:r>
            <a:r>
              <a:rPr lang="en-IN" b="1" i="0" dirty="0">
                <a:solidFill>
                  <a:srgbClr val="313537"/>
                </a:solidFill>
                <a:effectLst/>
                <a:latin typeface="var(--font-family-body)"/>
              </a:rPr>
              <a:t>activities </a:t>
            </a:r>
            <a:r>
              <a:rPr lang="en-IN" b="0" i="0" dirty="0">
                <a:solidFill>
                  <a:srgbClr val="313537"/>
                </a:solidFill>
                <a:effectLst/>
                <a:latin typeface="Inter"/>
              </a:rPr>
              <a:t>are executed or evaluated in a software project. </a:t>
            </a:r>
          </a:p>
          <a:p>
            <a:r>
              <a:rPr lang="en-IN" dirty="0"/>
              <a:t>There are two concepts through which the control flow is enacted:</a:t>
            </a:r>
          </a:p>
          <a:p>
            <a:pPr lvl="1"/>
            <a:r>
              <a:rPr lang="en-IN" dirty="0"/>
              <a:t>The workflow layouts</a:t>
            </a:r>
          </a:p>
          <a:p>
            <a:pPr lvl="1"/>
            <a:r>
              <a:rPr lang="en-IN" dirty="0"/>
              <a:t>The control flow statements</a:t>
            </a:r>
          </a:p>
        </p:txBody>
      </p:sp>
    </p:spTree>
    <p:extLst>
      <p:ext uri="{BB962C8B-B14F-4D97-AF65-F5344CB8AC3E}">
        <p14:creationId xmlns:p14="http://schemas.microsoft.com/office/powerpoint/2010/main" val="44662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2FCC-D341-3944-DC62-F2FC3A918034}"/>
              </a:ext>
            </a:extLst>
          </p:cNvPr>
          <p:cNvSpPr>
            <a:spLocks noGrp="1"/>
          </p:cNvSpPr>
          <p:nvPr>
            <p:ph type="title"/>
          </p:nvPr>
        </p:nvSpPr>
        <p:spPr/>
        <p:txBody>
          <a:bodyPr>
            <a:normAutofit/>
          </a:bodyPr>
          <a:lstStyle/>
          <a:p>
            <a:pPr fontAlgn="base"/>
            <a:r>
              <a:rPr lang="en-IN" dirty="0"/>
              <a:t>The workflow layouts</a:t>
            </a:r>
            <a:endParaRPr lang="en-US" dirty="0"/>
          </a:p>
        </p:txBody>
      </p:sp>
      <p:sp>
        <p:nvSpPr>
          <p:cNvPr id="3" name="Content Placeholder 2">
            <a:extLst>
              <a:ext uri="{FF2B5EF4-FFF2-40B4-BE49-F238E27FC236}">
                <a16:creationId xmlns:a16="http://schemas.microsoft.com/office/drawing/2014/main" id="{EA7516F9-8314-EFB9-9E8E-88A67F1AB7C6}"/>
              </a:ext>
            </a:extLst>
          </p:cNvPr>
          <p:cNvSpPr>
            <a:spLocks noGrp="1"/>
          </p:cNvSpPr>
          <p:nvPr>
            <p:ph idx="1"/>
          </p:nvPr>
        </p:nvSpPr>
        <p:spPr/>
        <p:txBody>
          <a:bodyPr/>
          <a:lstStyle/>
          <a:p>
            <a:r>
              <a:rPr lang="en-US" dirty="0"/>
              <a:t>There are four predefined workflow layouts – </a:t>
            </a:r>
          </a:p>
          <a:p>
            <a:pPr lvl="1"/>
            <a:r>
              <a:rPr lang="en-US" dirty="0"/>
              <a:t>Sequence </a:t>
            </a:r>
          </a:p>
          <a:p>
            <a:pPr lvl="1"/>
            <a:r>
              <a:rPr lang="en-US" dirty="0"/>
              <a:t>Flowchart</a:t>
            </a:r>
          </a:p>
          <a:p>
            <a:pPr lvl="1"/>
            <a:r>
              <a:rPr lang="en-US" dirty="0"/>
              <a:t>State Machine</a:t>
            </a:r>
          </a:p>
          <a:p>
            <a:pPr lvl="1"/>
            <a:r>
              <a:rPr lang="en-US" dirty="0"/>
              <a:t>Global Exception Handler</a:t>
            </a:r>
          </a:p>
        </p:txBody>
      </p:sp>
    </p:spTree>
    <p:extLst>
      <p:ext uri="{BB962C8B-B14F-4D97-AF65-F5344CB8AC3E}">
        <p14:creationId xmlns:p14="http://schemas.microsoft.com/office/powerpoint/2010/main" val="140590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96E8-34E1-68CD-9257-B269CA6425D5}"/>
              </a:ext>
            </a:extLst>
          </p:cNvPr>
          <p:cNvSpPr>
            <a:spLocks noGrp="1"/>
          </p:cNvSpPr>
          <p:nvPr>
            <p:ph type="title"/>
          </p:nvPr>
        </p:nvSpPr>
        <p:spPr/>
        <p:txBody>
          <a:bodyPr>
            <a:normAutofit/>
          </a:bodyPr>
          <a:lstStyle/>
          <a:p>
            <a:r>
              <a:rPr lang="en-US" dirty="0"/>
              <a:t>State Machine &amp; Global Exception Handler </a:t>
            </a:r>
          </a:p>
        </p:txBody>
      </p:sp>
      <p:sp>
        <p:nvSpPr>
          <p:cNvPr id="3" name="Content Placeholder 2">
            <a:extLst>
              <a:ext uri="{FF2B5EF4-FFF2-40B4-BE49-F238E27FC236}">
                <a16:creationId xmlns:a16="http://schemas.microsoft.com/office/drawing/2014/main" id="{30814261-4906-2489-BBBF-A3B1826685D0}"/>
              </a:ext>
            </a:extLst>
          </p:cNvPr>
          <p:cNvSpPr>
            <a:spLocks noGrp="1"/>
          </p:cNvSpPr>
          <p:nvPr>
            <p:ph idx="1"/>
          </p:nvPr>
        </p:nvSpPr>
        <p:spPr/>
        <p:txBody>
          <a:bodyPr/>
          <a:lstStyle/>
          <a:p>
            <a:pPr algn="l" fontAlgn="base"/>
            <a:r>
              <a:rPr lang="en-IN" b="0" i="0" dirty="0">
                <a:solidFill>
                  <a:srgbClr val="000000"/>
                </a:solidFill>
                <a:effectLst/>
                <a:latin typeface="Inter"/>
              </a:rPr>
              <a:t>State Machine is a type of automation that uses a finite number of states in its execution. </a:t>
            </a:r>
          </a:p>
          <a:p>
            <a:pPr algn="l" fontAlgn="base"/>
            <a:r>
              <a:rPr lang="en-IN" b="0" i="0" dirty="0">
                <a:solidFill>
                  <a:srgbClr val="000000"/>
                </a:solidFill>
                <a:effectLst/>
                <a:latin typeface="Inter"/>
              </a:rPr>
              <a:t>It can go into a state when it's triggered by an activity, and when another activity is triggered, it exits that state. </a:t>
            </a:r>
          </a:p>
          <a:p>
            <a:pPr algn="l" fontAlgn="base"/>
            <a:r>
              <a:rPr lang="en-IN" b="0" i="0" dirty="0">
                <a:solidFill>
                  <a:srgbClr val="000000"/>
                </a:solidFill>
                <a:effectLst/>
                <a:latin typeface="Inter"/>
              </a:rPr>
              <a:t>The Global Exception Handler is a type of workflow designed to determine the project’s </a:t>
            </a:r>
            <a:r>
              <a:rPr lang="en-IN" b="0" i="0" dirty="0" err="1">
                <a:solidFill>
                  <a:srgbClr val="000000"/>
                </a:solidFill>
                <a:effectLst/>
                <a:latin typeface="Inter"/>
              </a:rPr>
              <a:t>behavior</a:t>
            </a:r>
            <a:r>
              <a:rPr lang="en-IN" b="0" i="0" dirty="0">
                <a:solidFill>
                  <a:srgbClr val="000000"/>
                </a:solidFill>
                <a:effectLst/>
                <a:latin typeface="Inter"/>
              </a:rPr>
              <a:t> when encountering an execution error.</a:t>
            </a:r>
          </a:p>
          <a:p>
            <a:pPr algn="l" fontAlgn="base"/>
            <a:r>
              <a:rPr lang="en-IN" b="0" i="0" dirty="0">
                <a:solidFill>
                  <a:srgbClr val="000000"/>
                </a:solidFill>
                <a:effectLst/>
                <a:latin typeface="Inter"/>
              </a:rPr>
              <a:t>For now, let’s focus on the difference between sequences and flowcharts, as we'll use both extensively in our examples throughout the entire course.</a:t>
            </a:r>
          </a:p>
          <a:p>
            <a:endParaRPr lang="en-US" dirty="0"/>
          </a:p>
        </p:txBody>
      </p:sp>
    </p:spTree>
    <p:extLst>
      <p:ext uri="{BB962C8B-B14F-4D97-AF65-F5344CB8AC3E}">
        <p14:creationId xmlns:p14="http://schemas.microsoft.com/office/powerpoint/2010/main" val="3106616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F851-1F61-F237-DB09-5B5C7666EE6B}"/>
              </a:ext>
            </a:extLst>
          </p:cNvPr>
          <p:cNvSpPr>
            <a:spLocks noGrp="1"/>
          </p:cNvSpPr>
          <p:nvPr>
            <p:ph type="title"/>
          </p:nvPr>
        </p:nvSpPr>
        <p:spPr/>
        <p:txBody>
          <a:bodyPr/>
          <a:lstStyle/>
          <a:p>
            <a:r>
              <a:rPr lang="en-US" dirty="0"/>
              <a:t>Sequences</a:t>
            </a:r>
          </a:p>
        </p:txBody>
      </p:sp>
      <p:sp>
        <p:nvSpPr>
          <p:cNvPr id="3" name="Content Placeholder 2">
            <a:extLst>
              <a:ext uri="{FF2B5EF4-FFF2-40B4-BE49-F238E27FC236}">
                <a16:creationId xmlns:a16="http://schemas.microsoft.com/office/drawing/2014/main" id="{02CE89EF-4A4D-ABD6-6D2D-61BF408A5E00}"/>
              </a:ext>
            </a:extLst>
          </p:cNvPr>
          <p:cNvSpPr>
            <a:spLocks noGrp="1"/>
          </p:cNvSpPr>
          <p:nvPr>
            <p:ph idx="1"/>
          </p:nvPr>
        </p:nvSpPr>
        <p:spPr/>
        <p:txBody>
          <a:bodyPr/>
          <a:lstStyle/>
          <a:p>
            <a:r>
              <a:rPr lang="en-IN" b="0" i="0" dirty="0">
                <a:solidFill>
                  <a:srgbClr val="000000"/>
                </a:solidFill>
                <a:effectLst/>
                <a:latin typeface="var(--font-family-body)"/>
              </a:rPr>
              <a:t>In </a:t>
            </a:r>
            <a:r>
              <a:rPr lang="en-IN" b="1" i="0" dirty="0">
                <a:solidFill>
                  <a:srgbClr val="000000"/>
                </a:solidFill>
                <a:effectLst/>
                <a:latin typeface="var(--font-family-body)"/>
              </a:rPr>
              <a:t>Sequences</a:t>
            </a:r>
            <a:r>
              <a:rPr lang="en-IN" b="0" i="0" dirty="0">
                <a:solidFill>
                  <a:srgbClr val="000000"/>
                </a:solidFill>
                <a:effectLst/>
                <a:latin typeface="var(--font-family-body)"/>
              </a:rPr>
              <a:t>, the process steps flow in a clear succession. Decision trees are rarely used.</a:t>
            </a:r>
            <a:br>
              <a:rPr lang="en-IN" b="0" i="0" dirty="0">
                <a:solidFill>
                  <a:srgbClr val="000000"/>
                </a:solidFill>
                <a:effectLst/>
                <a:latin typeface="var(--font-family-body)"/>
              </a:rPr>
            </a:br>
            <a:br>
              <a:rPr lang="en-IN" b="0" i="0" dirty="0">
                <a:solidFill>
                  <a:srgbClr val="000000"/>
                </a:solidFill>
                <a:effectLst/>
                <a:latin typeface="var(--font-family-body)"/>
              </a:rPr>
            </a:br>
            <a:r>
              <a:rPr lang="en-IN" b="0" i="0" dirty="0">
                <a:solidFill>
                  <a:srgbClr val="000000"/>
                </a:solidFill>
                <a:effectLst/>
                <a:latin typeface="var(--font-family-body)"/>
              </a:rPr>
              <a:t>Activities in sequences are easier to read and maintain, and thus they're highly recommended for simple, linear workflows.</a:t>
            </a:r>
          </a:p>
          <a:p>
            <a:endParaRPr lang="en-US" dirty="0"/>
          </a:p>
        </p:txBody>
      </p:sp>
    </p:spTree>
    <p:extLst>
      <p:ext uri="{BB962C8B-B14F-4D97-AF65-F5344CB8AC3E}">
        <p14:creationId xmlns:p14="http://schemas.microsoft.com/office/powerpoint/2010/main" val="3170062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2009</Words>
  <Application>Microsoft Macintosh PowerPoint</Application>
  <PresentationFormat>Widescreen</PresentationFormat>
  <Paragraphs>166</Paragraphs>
  <Slides>49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Inter</vt:lpstr>
      <vt:lpstr>lato</vt:lpstr>
      <vt:lpstr>var(--font-family-body)</vt:lpstr>
      <vt:lpstr>Office Theme</vt:lpstr>
      <vt:lpstr>Welcome</vt:lpstr>
      <vt:lpstr>Business Process Automation</vt:lpstr>
      <vt:lpstr>What we will do today</vt:lpstr>
      <vt:lpstr>Control Flow</vt:lpstr>
      <vt:lpstr>What we will do today</vt:lpstr>
      <vt:lpstr>What is control flow?</vt:lpstr>
      <vt:lpstr>The workflow layouts</vt:lpstr>
      <vt:lpstr>State Machine &amp; Global Exception Handler </vt:lpstr>
      <vt:lpstr>Sequences</vt:lpstr>
      <vt:lpstr>Flowcharts</vt:lpstr>
      <vt:lpstr>The control flow statements</vt:lpstr>
      <vt:lpstr>They are of 3 types:</vt:lpstr>
      <vt:lpstr>What is the importance of control flow?</vt:lpstr>
      <vt:lpstr>The “if” statement, What is it?</vt:lpstr>
      <vt:lpstr>What's different b/w If and flowchart</vt:lpstr>
      <vt:lpstr>Else If </vt:lpstr>
      <vt:lpstr>PowerPoint Presentation</vt:lpstr>
      <vt:lpstr>What are some business scenarios in which you'll use the If statement?</vt:lpstr>
      <vt:lpstr>Hands on !!</vt:lpstr>
      <vt:lpstr>PowerPoint Presentation</vt:lpstr>
      <vt:lpstr>PowerPoint Presentation</vt:lpstr>
      <vt:lpstr>Loops</vt:lpstr>
      <vt:lpstr>What are they?</vt:lpstr>
      <vt:lpstr>Do While</vt:lpstr>
      <vt:lpstr>PowerPoint Presentation</vt:lpstr>
      <vt:lpstr>While</vt:lpstr>
      <vt:lpstr>PowerPoint Presentation</vt:lpstr>
      <vt:lpstr>PowerPoint Presentation</vt:lpstr>
      <vt:lpstr>For Each</vt:lpstr>
      <vt:lpstr>How do you exit a loop?</vt:lpstr>
      <vt:lpstr>Do while Hands on !!</vt:lpstr>
      <vt:lpstr>PowerPoint Presentation</vt:lpstr>
      <vt:lpstr>For Each Hands on!!</vt:lpstr>
      <vt:lpstr>PowerPoint Presentation</vt:lpstr>
      <vt:lpstr>Differences between For Each and While</vt:lpstr>
      <vt:lpstr>Switch – What do we want to learn ?</vt:lpstr>
      <vt:lpstr>What is it?</vt:lpstr>
      <vt:lpstr>What are some business scenarios in which I will use Switch?</vt:lpstr>
      <vt:lpstr>Switch Hands on!!</vt:lpstr>
      <vt:lpstr>PowerPoint Presentation</vt:lpstr>
      <vt:lpstr>Differences between Switch and If</vt:lpstr>
      <vt:lpstr>Parallel Activity</vt:lpstr>
      <vt:lpstr>What is it?</vt:lpstr>
      <vt:lpstr>Why is it important?</vt:lpstr>
      <vt:lpstr>Where do I use it?</vt:lpstr>
      <vt:lpstr>Parallels Hands on !!</vt:lpstr>
      <vt:lpstr>PowerPoint Presentation</vt:lpstr>
      <vt:lpstr>That’s it</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cp:revision>
  <dcterms:created xsi:type="dcterms:W3CDTF">2023-04-17T17:02:06Z</dcterms:created>
  <dcterms:modified xsi:type="dcterms:W3CDTF">2023-04-18T05:28:58Z</dcterms:modified>
</cp:coreProperties>
</file>